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Proxima Nov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F482E67-B731-447B-BECE-5626AD379F0F}">
  <a:tblStyle styleId="{2F482E67-B731-447B-BECE-5626AD379F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ProximaNova-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ProximaNova-italic.fntdata"/><Relationship Id="rId21" Type="http://schemas.openxmlformats.org/officeDocument/2006/relationships/slide" Target="slides/slide15.xml"/><Relationship Id="rId43" Type="http://schemas.openxmlformats.org/officeDocument/2006/relationships/font" Target="fonts/ProximaNova-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
              <a:t>Th</a:t>
            </a:r>
            <a:r>
              <a:rPr lang="en"/>
              <a:t>e most common type of characteristics, or features calculated from the Bag-of-words model is term frequency, namely, the number of times a term appears in the text.</a:t>
            </a:r>
            <a:endParaRPr/>
          </a:p>
          <a:p>
            <a:pPr indent="-298450" lvl="0" marL="457200" rtl="0">
              <a:spcBef>
                <a:spcPts val="0"/>
              </a:spcBef>
              <a:spcAft>
                <a:spcPts val="0"/>
              </a:spcAft>
              <a:buSzPts val="1100"/>
              <a:buChar char="-"/>
            </a:pPr>
            <a:r>
              <a:rPr lang="en"/>
              <a:t>Does not </a:t>
            </a:r>
            <a:r>
              <a:rPr lang="en"/>
              <a:t>preserve</a:t>
            </a:r>
            <a:r>
              <a:rPr lang="en"/>
              <a:t> ordering</a:t>
            </a:r>
            <a:endParaRPr/>
          </a:p>
          <a:p>
            <a:pPr indent="-298450" lvl="0" marL="457200">
              <a:spcBef>
                <a:spcPts val="0"/>
              </a:spcBef>
              <a:spcAft>
                <a:spcPts val="0"/>
              </a:spcAft>
              <a:buSzPts val="1100"/>
              <a:buChar char="-"/>
            </a:pPr>
            <a:r>
              <a:rPr lang="en"/>
              <a:t>Has been used for email filtering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Simplify: A bunch of text is gathered to be processed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Given text, tokenize</a:t>
            </a:r>
            <a:endParaRPr/>
          </a:p>
          <a:p>
            <a:pPr indent="-298450" lvl="0" marL="457200" rtl="0">
              <a:spcBef>
                <a:spcPts val="0"/>
              </a:spcBef>
              <a:spcAft>
                <a:spcPts val="0"/>
              </a:spcAft>
              <a:buSzPts val="1100"/>
              <a:buChar char="-"/>
            </a:pPr>
            <a:r>
              <a:rPr lang="en"/>
              <a:t>Given tokens, one hot encode</a:t>
            </a:r>
            <a:endParaRPr/>
          </a:p>
          <a:p>
            <a:pPr indent="-298450" lvl="0" marL="457200" rtl="0">
              <a:spcBef>
                <a:spcPts val="0"/>
              </a:spcBef>
              <a:spcAft>
                <a:spcPts val="0"/>
              </a:spcAft>
              <a:buSzPts val="1100"/>
              <a:buChar char="-"/>
            </a:pPr>
            <a:r>
              <a:rPr lang="en"/>
              <a:t>Given one hot encode, minimize loss needed to select neighboring words</a:t>
            </a:r>
            <a:endParaRPr/>
          </a:p>
          <a:p>
            <a:pPr indent="-298450" lvl="0" marL="457200" rtl="0">
              <a:spcBef>
                <a:spcPts val="0"/>
              </a:spcBef>
              <a:spcAft>
                <a:spcPts val="0"/>
              </a:spcAft>
              <a:buSzPts val="1100"/>
              <a:buChar char="-"/>
            </a:pPr>
            <a:r>
              <a:rPr lang="en"/>
              <a:t>The embedding values are the weights going from the one hot encoding, to the first hidden layer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result of a dot product between two vectors isn’t another vector but a single value, a scalar.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Shape 5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Shape 1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Shape 4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pacy.io/" TargetMode="External"/><Relationship Id="rId4" Type="http://schemas.openxmlformats.org/officeDocument/2006/relationships/hyperlink" Target="https://radimrehurek.com/gensim/" TargetMode="External"/><Relationship Id="rId5" Type="http://schemas.openxmlformats.org/officeDocument/2006/relationships/hyperlink" Target="https://www.nltk.org/" TargetMode="External"/><Relationship Id="rId6" Type="http://schemas.openxmlformats.org/officeDocument/2006/relationships/hyperlink" Target="https://projector.tensorflow.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qph.fs.quoracdn.net/main-qimg-3e812fd164a08f5e4f195000fecf988f" TargetMode="External"/><Relationship Id="rId4" Type="http://schemas.openxmlformats.org/officeDocument/2006/relationships/hyperlink" Target="http://p.migdal.pl/2017/01/06/king-man-woman-queen-why.html" TargetMode="External"/><Relationship Id="rId9" Type="http://schemas.openxmlformats.org/officeDocument/2006/relationships/hyperlink" Target="https://stackoverflow.com/a/1750187/1983957" TargetMode="External"/><Relationship Id="rId5" Type="http://schemas.openxmlformats.org/officeDocument/2006/relationships/hyperlink" Target="https://medium.com/ai-society/jkljlj-7d6e699895c4" TargetMode="External"/><Relationship Id="rId6" Type="http://schemas.openxmlformats.org/officeDocument/2006/relationships/hyperlink" Target="https://www.quora.com/What-is-word-embedding-in-deep-learning" TargetMode="External"/><Relationship Id="rId7" Type="http://schemas.openxmlformats.org/officeDocument/2006/relationships/hyperlink" Target="https://en.wikipedia.org/wiki/Stop_words" TargetMode="External"/><Relationship Id="rId8" Type="http://schemas.openxmlformats.org/officeDocument/2006/relationships/hyperlink" Target="https://www.quora.com/Is-cosine-similarity-effectiv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Word Embeddings</a:t>
            </a:r>
            <a:endParaRPr/>
          </a:p>
        </p:txBody>
      </p:sp>
      <p:sp>
        <p:nvSpPr>
          <p:cNvPr id="60" name="Shape 60"/>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Max Lei and Grehg Hilston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Word Embeddings</a:t>
            </a:r>
            <a:endParaRPr/>
          </a:p>
        </p:txBody>
      </p:sp>
      <p:sp>
        <p:nvSpPr>
          <p:cNvPr id="121" name="Shape 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Definition = “words from the vocabulary are mapped to vectors of real numbers”</a:t>
            </a:r>
            <a:endParaRPr/>
          </a:p>
          <a:p>
            <a:pPr indent="-342900" lvl="0" marL="457200" rtl="0">
              <a:lnSpc>
                <a:spcPct val="150000"/>
              </a:lnSpc>
              <a:spcBef>
                <a:spcPts val="0"/>
              </a:spcBef>
              <a:spcAft>
                <a:spcPts val="0"/>
              </a:spcAft>
              <a:buSzPts val="1800"/>
              <a:buChar char="●"/>
            </a:pPr>
            <a:r>
              <a:rPr lang="en"/>
              <a:t>By converting words to a vector representation, we can apply many mathematical operations</a:t>
            </a:r>
            <a:endParaRPr/>
          </a:p>
          <a:p>
            <a:pPr indent="-342900" lvl="0" marL="457200" rtl="0">
              <a:lnSpc>
                <a:spcPct val="150000"/>
              </a:lnSpc>
              <a:spcBef>
                <a:spcPts val="0"/>
              </a:spcBef>
              <a:spcAft>
                <a:spcPts val="0"/>
              </a:spcAft>
              <a:buSzPts val="1800"/>
              <a:buChar char="●"/>
            </a:pPr>
            <a:r>
              <a:rPr lang="en"/>
              <a:t>There exists premade word embeddings online, created from millions of sources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Usages</a:t>
            </a:r>
            <a:endParaRPr/>
          </a:p>
        </p:txBody>
      </p:sp>
      <p:sp>
        <p:nvSpPr>
          <p:cNvPr id="127" name="Shape 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Programmatically</a:t>
            </a:r>
            <a:r>
              <a:rPr lang="en"/>
              <a:t> generating contextually similar words</a:t>
            </a:r>
            <a:endParaRPr/>
          </a:p>
          <a:p>
            <a:pPr indent="-342900" lvl="0" marL="457200" rtl="0">
              <a:lnSpc>
                <a:spcPct val="200000"/>
              </a:lnSpc>
              <a:spcBef>
                <a:spcPts val="0"/>
              </a:spcBef>
              <a:spcAft>
                <a:spcPts val="0"/>
              </a:spcAft>
              <a:buSzPts val="1800"/>
              <a:buChar char="●"/>
            </a:pPr>
            <a:r>
              <a:rPr lang="en"/>
              <a:t>Creating simple filters</a:t>
            </a:r>
            <a:endParaRPr/>
          </a:p>
          <a:p>
            <a:pPr indent="-342900" lvl="0" marL="457200" rtl="0">
              <a:lnSpc>
                <a:spcPct val="200000"/>
              </a:lnSpc>
              <a:spcBef>
                <a:spcPts val="0"/>
              </a:spcBef>
              <a:spcAft>
                <a:spcPts val="0"/>
              </a:spcAft>
              <a:buSzPts val="1800"/>
              <a:buChar char="●"/>
            </a:pPr>
            <a:r>
              <a:rPr lang="en"/>
              <a:t>Judging how similar two documents are</a:t>
            </a:r>
            <a:endParaRPr/>
          </a:p>
          <a:p>
            <a:pPr indent="-342900" lvl="0" marL="457200" rtl="0">
              <a:lnSpc>
                <a:spcPct val="200000"/>
              </a:lnSpc>
              <a:spcBef>
                <a:spcPts val="0"/>
              </a:spcBef>
              <a:spcAft>
                <a:spcPts val="0"/>
              </a:spcAft>
              <a:buSzPts val="1800"/>
              <a:buChar char="●"/>
            </a:pPr>
            <a:r>
              <a:rPr lang="en"/>
              <a:t>Sentiment analysis</a:t>
            </a:r>
            <a:endParaRPr/>
          </a:p>
          <a:p>
            <a:pPr indent="-342900" lvl="0" marL="457200" rtl="0">
              <a:lnSpc>
                <a:spcPct val="200000"/>
              </a:lnSpc>
              <a:spcBef>
                <a:spcPts val="0"/>
              </a:spcBef>
              <a:spcAft>
                <a:spcPts val="0"/>
              </a:spcAft>
              <a:buSzPts val="1800"/>
              <a:buChar char="●"/>
            </a:pPr>
            <a:r>
              <a:rPr lang="en"/>
              <a:t>Document Classification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Potential Problems</a:t>
            </a:r>
            <a:endParaRPr/>
          </a:p>
        </p:txBody>
      </p:sp>
      <p:sp>
        <p:nvSpPr>
          <p:cNvPr id="133" name="Shape 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Word ambiguity</a:t>
            </a:r>
            <a:endParaRPr/>
          </a:p>
          <a:p>
            <a:pPr indent="-317500" lvl="1" marL="914400" rtl="0">
              <a:lnSpc>
                <a:spcPct val="200000"/>
              </a:lnSpc>
              <a:spcBef>
                <a:spcPts val="0"/>
              </a:spcBef>
              <a:spcAft>
                <a:spcPts val="0"/>
              </a:spcAft>
              <a:buSzPts val="1400"/>
              <a:buChar char="○"/>
            </a:pPr>
            <a:r>
              <a:rPr lang="en"/>
              <a:t>Pool: billiards games</a:t>
            </a:r>
            <a:endParaRPr/>
          </a:p>
          <a:p>
            <a:pPr indent="-317500" lvl="1" marL="914400" rtl="0">
              <a:lnSpc>
                <a:spcPct val="200000"/>
              </a:lnSpc>
              <a:spcBef>
                <a:spcPts val="0"/>
              </a:spcBef>
              <a:spcAft>
                <a:spcPts val="0"/>
              </a:spcAft>
              <a:buSzPts val="1400"/>
              <a:buChar char="○"/>
            </a:pPr>
            <a:r>
              <a:rPr lang="en"/>
              <a:t>Pool: swimming pool</a:t>
            </a:r>
            <a:endParaRPr/>
          </a:p>
          <a:p>
            <a:pPr indent="-342900" lvl="0" marL="457200" rtl="0">
              <a:lnSpc>
                <a:spcPct val="200000"/>
              </a:lnSpc>
              <a:spcBef>
                <a:spcPts val="0"/>
              </a:spcBef>
              <a:spcAft>
                <a:spcPts val="0"/>
              </a:spcAft>
              <a:buSzPts val="1800"/>
              <a:buChar char="●"/>
            </a:pPr>
            <a:r>
              <a:rPr lang="en"/>
              <a:t>Vectors only as good as the data you use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Are Word Embeddings Cool?</a:t>
            </a:r>
            <a:endParaRPr/>
          </a:p>
        </p:txBody>
      </p:sp>
      <p:sp>
        <p:nvSpPr>
          <p:cNvPr id="139" name="Shape 139"/>
          <p:cNvSpPr txBox="1"/>
          <p:nvPr>
            <p:ph idx="1" type="body"/>
          </p:nvPr>
        </p:nvSpPr>
        <p:spPr>
          <a:xfrm>
            <a:off x="311700" y="1152475"/>
            <a:ext cx="30252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Words with similar meanings can be clustered</a:t>
            </a:r>
            <a:endParaRPr/>
          </a:p>
        </p:txBody>
      </p:sp>
      <p:pic>
        <p:nvPicPr>
          <p:cNvPr id="140" name="Shape 140"/>
          <p:cNvPicPr preferRelativeResize="0"/>
          <p:nvPr/>
        </p:nvPicPr>
        <p:blipFill>
          <a:blip r:embed="rId3">
            <a:alphaModFix/>
          </a:blip>
          <a:stretch>
            <a:fillRect/>
          </a:stretch>
        </p:blipFill>
        <p:spPr>
          <a:xfrm>
            <a:off x="3409950" y="1401725"/>
            <a:ext cx="5734050" cy="281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Are Word Embeddings Cool? Part 2</a:t>
            </a:r>
            <a:endParaRPr/>
          </a:p>
          <a:p>
            <a:pPr indent="0" lvl="0" marL="0">
              <a:spcBef>
                <a:spcPts val="0"/>
              </a:spcBef>
              <a:spcAft>
                <a:spcPts val="0"/>
              </a:spcAft>
              <a:buNone/>
            </a:pPr>
            <a:r>
              <a:t/>
            </a:r>
            <a:endParaRPr/>
          </a:p>
        </p:txBody>
      </p:sp>
      <p:sp>
        <p:nvSpPr>
          <p:cNvPr id="146" name="Shape 1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You can perform addition or subtraction on word embeddings</a:t>
            </a:r>
            <a:endParaRPr/>
          </a:p>
          <a:p>
            <a:pPr indent="-317500" lvl="0" marL="457200" rtl="0">
              <a:spcBef>
                <a:spcPts val="0"/>
              </a:spcBef>
              <a:spcAft>
                <a:spcPts val="0"/>
              </a:spcAft>
              <a:buSzPts val="1400"/>
              <a:buChar char="●"/>
            </a:pPr>
            <a:r>
              <a:rPr lang="en"/>
              <a:t>Example:</a:t>
            </a:r>
            <a:endParaRPr/>
          </a:p>
          <a:p>
            <a:pPr indent="-304800" lvl="1" marL="914400" rtl="0">
              <a:spcBef>
                <a:spcPts val="0"/>
              </a:spcBef>
              <a:spcAft>
                <a:spcPts val="0"/>
              </a:spcAft>
              <a:buSzPts val="1200"/>
              <a:buChar char="○"/>
            </a:pPr>
            <a:r>
              <a:rPr lang="en"/>
              <a:t>king - man = ?</a:t>
            </a:r>
            <a:endParaRPr/>
          </a:p>
          <a:p>
            <a:pPr indent="-304800" lvl="1" marL="914400">
              <a:spcBef>
                <a:spcPts val="0"/>
              </a:spcBef>
              <a:spcAft>
                <a:spcPts val="0"/>
              </a:spcAft>
              <a:buSzPts val="1200"/>
              <a:buChar char="○"/>
            </a:pPr>
            <a:r>
              <a:rPr lang="en"/>
              <a:t>Vectors will produce queen</a:t>
            </a:r>
            <a:endParaRPr/>
          </a:p>
        </p:txBody>
      </p:sp>
      <p:pic>
        <p:nvPicPr>
          <p:cNvPr id="147" name="Shape 147"/>
          <p:cNvPicPr preferRelativeResize="0"/>
          <p:nvPr/>
        </p:nvPicPr>
        <p:blipFill>
          <a:blip r:embed="rId3">
            <a:alphaModFix/>
          </a:blip>
          <a:stretch>
            <a:fillRect/>
          </a:stretch>
        </p:blipFill>
        <p:spPr>
          <a:xfrm>
            <a:off x="4832400" y="1398813"/>
            <a:ext cx="3999900" cy="29999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Dimension Reduction</a:t>
            </a:r>
            <a:endParaRPr/>
          </a:p>
        </p:txBody>
      </p:sp>
      <p:sp>
        <p:nvSpPr>
          <p:cNvPr id="153" name="Shape 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One can reduce dimensions of a data set</a:t>
            </a:r>
            <a:endParaRPr/>
          </a:p>
          <a:p>
            <a:pPr indent="-317500" lvl="1" marL="914400" rtl="0">
              <a:lnSpc>
                <a:spcPct val="200000"/>
              </a:lnSpc>
              <a:spcBef>
                <a:spcPts val="0"/>
              </a:spcBef>
              <a:spcAft>
                <a:spcPts val="0"/>
              </a:spcAft>
              <a:buSzPts val="1400"/>
              <a:buChar char="○"/>
            </a:pPr>
            <a:r>
              <a:rPr lang="en"/>
              <a:t>You’ll lose some data</a:t>
            </a:r>
            <a:endParaRPr/>
          </a:p>
          <a:p>
            <a:pPr indent="-317500" lvl="1" marL="914400" rtl="0">
              <a:lnSpc>
                <a:spcPct val="200000"/>
              </a:lnSpc>
              <a:spcBef>
                <a:spcPts val="0"/>
              </a:spcBef>
              <a:spcAft>
                <a:spcPts val="0"/>
              </a:spcAft>
              <a:buSzPts val="1400"/>
              <a:buChar char="○"/>
            </a:pPr>
            <a:r>
              <a:rPr lang="en"/>
              <a:t>But keep the jist of what is going on</a:t>
            </a:r>
            <a:endParaRPr/>
          </a:p>
          <a:p>
            <a:pPr indent="-342900" lvl="0" marL="457200" rtl="0">
              <a:lnSpc>
                <a:spcPct val="200000"/>
              </a:lnSpc>
              <a:spcBef>
                <a:spcPts val="0"/>
              </a:spcBef>
              <a:spcAft>
                <a:spcPts val="0"/>
              </a:spcAft>
              <a:buSzPts val="1800"/>
              <a:buChar char="●"/>
            </a:pPr>
            <a:r>
              <a:rPr lang="en"/>
              <a:t>This actual process is rather complicated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A Word Embeddings?</a:t>
            </a:r>
            <a:endParaRPr/>
          </a:p>
        </p:txBody>
      </p:sp>
      <p:sp>
        <p:nvSpPr>
          <p:cNvPr id="159" name="Shape 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ELI5: Turning text into numbers</a:t>
            </a:r>
            <a:endParaRPr/>
          </a:p>
          <a:p>
            <a:pPr indent="-317500" lvl="1" marL="914400" rtl="0">
              <a:lnSpc>
                <a:spcPct val="150000"/>
              </a:lnSpc>
              <a:spcBef>
                <a:spcPts val="0"/>
              </a:spcBef>
              <a:spcAft>
                <a:spcPts val="0"/>
              </a:spcAft>
              <a:buSzPts val="1400"/>
              <a:buChar char="○"/>
            </a:pPr>
            <a:r>
              <a:rPr lang="en"/>
              <a:t>This process is </a:t>
            </a:r>
            <a:r>
              <a:rPr lang="en"/>
              <a:t>necessary</a:t>
            </a:r>
            <a:r>
              <a:rPr lang="en"/>
              <a:t> as many machine learning </a:t>
            </a:r>
            <a:r>
              <a:rPr lang="en"/>
              <a:t>algorithms</a:t>
            </a:r>
            <a:r>
              <a:rPr lang="en"/>
              <a:t> operate on vectors of </a:t>
            </a:r>
            <a:r>
              <a:rPr lang="en"/>
              <a:t>continuous</a:t>
            </a:r>
            <a:r>
              <a:rPr lang="en"/>
              <a:t> values and won’t work on strings</a:t>
            </a:r>
            <a:endParaRPr/>
          </a:p>
          <a:p>
            <a:pPr indent="-342900" lvl="0" marL="457200" rtl="0">
              <a:lnSpc>
                <a:spcPct val="150000"/>
              </a:lnSpc>
              <a:spcBef>
                <a:spcPts val="0"/>
              </a:spcBef>
              <a:spcAft>
                <a:spcPts val="0"/>
              </a:spcAft>
              <a:buSzPts val="1800"/>
              <a:buChar char="●"/>
            </a:pPr>
            <a:r>
              <a:rPr lang="en"/>
              <a:t>Bag of Words</a:t>
            </a:r>
            <a:endParaRPr/>
          </a:p>
          <a:p>
            <a:pPr indent="-317500" lvl="1" marL="914400" rtl="0">
              <a:lnSpc>
                <a:spcPct val="150000"/>
              </a:lnSpc>
              <a:spcBef>
                <a:spcPts val="0"/>
              </a:spcBef>
              <a:spcAft>
                <a:spcPts val="0"/>
              </a:spcAft>
              <a:buSzPts val="1400"/>
              <a:buChar char="○"/>
            </a:pPr>
            <a:r>
              <a:rPr lang="en"/>
              <a:t>Used for huge, very space vectors</a:t>
            </a:r>
            <a:endParaRPr/>
          </a:p>
          <a:p>
            <a:pPr indent="-342900" lvl="0" marL="457200" rtl="0">
              <a:lnSpc>
                <a:spcPct val="150000"/>
              </a:lnSpc>
              <a:spcBef>
                <a:spcPts val="0"/>
              </a:spcBef>
              <a:spcAft>
                <a:spcPts val="0"/>
              </a:spcAft>
              <a:buSzPts val="1800"/>
              <a:buChar char="●"/>
            </a:pPr>
            <a:r>
              <a:rPr lang="en"/>
              <a:t>Word Embeddings</a:t>
            </a:r>
            <a:endParaRPr/>
          </a:p>
          <a:p>
            <a:pPr indent="-317500" lvl="1" marL="914400" rtl="0">
              <a:lnSpc>
                <a:spcPct val="150000"/>
              </a:lnSpc>
              <a:spcBef>
                <a:spcPts val="0"/>
              </a:spcBef>
              <a:spcAft>
                <a:spcPts val="0"/>
              </a:spcAft>
              <a:buSzPts val="1400"/>
              <a:buChar char="○"/>
            </a:pPr>
            <a:r>
              <a:rPr lang="en"/>
              <a:t>Used for semantic parsing</a:t>
            </a:r>
            <a:endParaRPr/>
          </a:p>
          <a:p>
            <a:pPr indent="-317500" lvl="1" marL="914400" rtl="0">
              <a:lnSpc>
                <a:spcPct val="150000"/>
              </a:lnSpc>
              <a:spcBef>
                <a:spcPts val="0"/>
              </a:spcBef>
              <a:spcAft>
                <a:spcPts val="0"/>
              </a:spcAft>
              <a:buSzPts val="1400"/>
              <a:buChar char="○"/>
            </a:pPr>
            <a:r>
              <a:rPr lang="en"/>
              <a:t>Extracts meaning from text, enabling natural language understanding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Does This Work?</a:t>
            </a:r>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Context clues are incredibly powerful for determining what a word is:</a:t>
            </a:r>
            <a:endParaRPr/>
          </a:p>
          <a:p>
            <a:pPr indent="-317500" lvl="1" marL="914400" rtl="0">
              <a:lnSpc>
                <a:spcPct val="200000"/>
              </a:lnSpc>
              <a:spcBef>
                <a:spcPts val="0"/>
              </a:spcBef>
              <a:spcAft>
                <a:spcPts val="0"/>
              </a:spcAft>
              <a:buSzPts val="1400"/>
              <a:buChar char="○"/>
            </a:pPr>
            <a:r>
              <a:rPr lang="en"/>
              <a:t>“A small, fluffy roosety climbed a tree.”</a:t>
            </a:r>
            <a:endParaRPr/>
          </a:p>
          <a:p>
            <a:pPr indent="-317500" lvl="1" marL="914400" rtl="0">
              <a:lnSpc>
                <a:spcPct val="200000"/>
              </a:lnSpc>
              <a:spcBef>
                <a:spcPts val="0"/>
              </a:spcBef>
              <a:spcAft>
                <a:spcPts val="0"/>
              </a:spcAft>
              <a:buSzPts val="1400"/>
              <a:buChar char="○"/>
            </a:pPr>
            <a:r>
              <a:rPr lang="en"/>
              <a:t>Q: What’s a “roosety”?</a:t>
            </a:r>
            <a:endParaRPr/>
          </a:p>
          <a:p>
            <a:pPr indent="-342900" lvl="0" marL="457200" rtl="0">
              <a:lnSpc>
                <a:spcPct val="200000"/>
              </a:lnSpc>
              <a:spcBef>
                <a:spcPts val="0"/>
              </a:spcBef>
              <a:spcAft>
                <a:spcPts val="0"/>
              </a:spcAft>
              <a:buSzPts val="1800"/>
              <a:buChar char="●"/>
            </a:pPr>
            <a:r>
              <a:rPr lang="en"/>
              <a:t>“</a:t>
            </a:r>
            <a:r>
              <a:rPr lang="en"/>
              <a:t>a word is characterized by the company it keeps” - John Rupert Firth</a:t>
            </a:r>
            <a:endParaRPr/>
          </a:p>
          <a:p>
            <a:pPr indent="-342900" lvl="0" marL="457200" rtl="0">
              <a:lnSpc>
                <a:spcPct val="200000"/>
              </a:lnSpc>
              <a:spcBef>
                <a:spcPts val="0"/>
              </a:spcBef>
              <a:spcAft>
                <a:spcPts val="0"/>
              </a:spcAft>
              <a:buSzPts val="1800"/>
              <a:buChar char="●"/>
            </a:pPr>
            <a:r>
              <a:rPr lang="en"/>
              <a:t>Like mentioned before, a bag of words might not be able to discern this</a:t>
            </a:r>
            <a:endParaRPr/>
          </a:p>
          <a:p>
            <a:pPr indent="-317500" lvl="1" marL="914400" rtl="0">
              <a:lnSpc>
                <a:spcPct val="200000"/>
              </a:lnSpc>
              <a:spcBef>
                <a:spcPts val="0"/>
              </a:spcBef>
              <a:spcAft>
                <a:spcPts val="0"/>
              </a:spcAft>
              <a:buSzPts val="1400"/>
              <a:buChar char="○"/>
            </a:pPr>
            <a:r>
              <a:rPr lang="en"/>
              <a:t>However, word embeddings may be able 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Other Simple NLP Procedures</a:t>
            </a:r>
            <a:endParaRPr/>
          </a:p>
        </p:txBody>
      </p:sp>
      <p:sp>
        <p:nvSpPr>
          <p:cNvPr id="171" name="Shape 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Bag of Words</a:t>
            </a:r>
            <a:endParaRPr/>
          </a:p>
          <a:p>
            <a:pPr indent="-317500" lvl="1" marL="914400" rtl="0">
              <a:lnSpc>
                <a:spcPct val="200000"/>
              </a:lnSpc>
              <a:spcBef>
                <a:spcPts val="0"/>
              </a:spcBef>
              <a:spcAft>
                <a:spcPts val="0"/>
              </a:spcAft>
              <a:buSzPts val="1400"/>
              <a:buChar char="○"/>
            </a:pPr>
            <a:r>
              <a:rPr lang="en"/>
              <a:t>One vector per document</a:t>
            </a:r>
            <a:endParaRPr/>
          </a:p>
          <a:p>
            <a:pPr indent="-342900" lvl="0" marL="457200" rtl="0">
              <a:lnSpc>
                <a:spcPct val="200000"/>
              </a:lnSpc>
              <a:spcBef>
                <a:spcPts val="0"/>
              </a:spcBef>
              <a:spcAft>
                <a:spcPts val="0"/>
              </a:spcAft>
              <a:buSzPts val="1800"/>
              <a:buChar char="●"/>
            </a:pPr>
            <a:r>
              <a:rPr lang="en"/>
              <a:t>TF-IDF</a:t>
            </a:r>
            <a:endParaRPr/>
          </a:p>
          <a:p>
            <a:pPr indent="-342900" lvl="0" marL="457200" rtl="0">
              <a:lnSpc>
                <a:spcPct val="200000"/>
              </a:lnSpc>
              <a:spcBef>
                <a:spcPts val="0"/>
              </a:spcBef>
              <a:spcAft>
                <a:spcPts val="0"/>
              </a:spcAft>
              <a:buSzPts val="1800"/>
              <a:buChar char="●"/>
            </a:pPr>
            <a:r>
              <a:rPr lang="en"/>
              <a:t>Simple Co-Occurrence</a:t>
            </a:r>
            <a:endParaRPr/>
          </a:p>
          <a:p>
            <a:pPr indent="-317500" lvl="1" marL="914400" rtl="0">
              <a:lnSpc>
                <a:spcPct val="200000"/>
              </a:lnSpc>
              <a:spcBef>
                <a:spcPts val="0"/>
              </a:spcBef>
              <a:spcAft>
                <a:spcPts val="0"/>
              </a:spcAft>
              <a:buSzPts val="1400"/>
              <a:buChar char="○"/>
            </a:pPr>
            <a:r>
              <a:rPr lang="en"/>
              <a:t>One vector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Bag of Words</a:t>
            </a:r>
            <a:endParaRPr/>
          </a:p>
        </p:txBody>
      </p:sp>
      <p:sp>
        <p:nvSpPr>
          <p:cNvPr id="177" name="Shape 177"/>
          <p:cNvSpPr txBox="1"/>
          <p:nvPr>
            <p:ph idx="1" type="body"/>
          </p:nvPr>
        </p:nvSpPr>
        <p:spPr>
          <a:xfrm>
            <a:off x="311700" y="1228675"/>
            <a:ext cx="8520600" cy="2109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We will create a dictionary for each document</a:t>
            </a:r>
            <a:endParaRPr/>
          </a:p>
          <a:p>
            <a:pPr indent="-317500" lvl="1" marL="914400" rtl="0">
              <a:spcBef>
                <a:spcPts val="0"/>
              </a:spcBef>
              <a:spcAft>
                <a:spcPts val="0"/>
              </a:spcAft>
              <a:buSzPts val="1400"/>
              <a:buChar char="○"/>
            </a:pPr>
            <a:r>
              <a:rPr lang="en"/>
              <a:t>Keys = any word that occurs at least once in any document</a:t>
            </a:r>
            <a:endParaRPr/>
          </a:p>
          <a:p>
            <a:pPr indent="-317500" lvl="1" marL="914400" rtl="0">
              <a:spcBef>
                <a:spcPts val="0"/>
              </a:spcBef>
              <a:spcAft>
                <a:spcPts val="0"/>
              </a:spcAft>
              <a:buSzPts val="1400"/>
              <a:buChar char="○"/>
            </a:pPr>
            <a:r>
              <a:rPr lang="en"/>
              <a:t>Values = count of this word in this given document</a:t>
            </a:r>
            <a:endParaRPr/>
          </a:p>
          <a:p>
            <a:pPr indent="-342900" lvl="0" marL="457200" rtl="0">
              <a:spcBef>
                <a:spcPts val="0"/>
              </a:spcBef>
              <a:spcAft>
                <a:spcPts val="0"/>
              </a:spcAft>
              <a:buSzPts val="1800"/>
              <a:buChar char="●"/>
            </a:pPr>
            <a:r>
              <a:rPr lang="en"/>
              <a:t>Example:</a:t>
            </a:r>
            <a:endParaRPr/>
          </a:p>
          <a:p>
            <a:pPr indent="-317500" lvl="1" marL="914400" rtl="0">
              <a:spcBef>
                <a:spcPts val="0"/>
              </a:spcBef>
              <a:spcAft>
                <a:spcPts val="0"/>
              </a:spcAft>
              <a:buSzPts val="1400"/>
              <a:buChar char="○"/>
            </a:pPr>
            <a:r>
              <a:rPr lang="en"/>
              <a:t>Corpus</a:t>
            </a:r>
            <a:endParaRPr/>
          </a:p>
          <a:p>
            <a:pPr indent="-317500" lvl="2" marL="1371600" rtl="0">
              <a:spcBef>
                <a:spcPts val="0"/>
              </a:spcBef>
              <a:spcAft>
                <a:spcPts val="0"/>
              </a:spcAft>
              <a:buSzPts val="1400"/>
              <a:buChar char="■"/>
            </a:pPr>
            <a:r>
              <a:rPr lang="en"/>
              <a:t>Document 1: “The quick brown fox jumped over the lazy dog”</a:t>
            </a:r>
            <a:endParaRPr/>
          </a:p>
          <a:p>
            <a:pPr indent="-317500" lvl="2" marL="1371600" rtl="0">
              <a:spcBef>
                <a:spcPts val="0"/>
              </a:spcBef>
              <a:spcAft>
                <a:spcPts val="0"/>
              </a:spcAft>
              <a:buSzPts val="1400"/>
              <a:buChar char="■"/>
            </a:pPr>
            <a:r>
              <a:rPr lang="en"/>
              <a:t>Document 2: “The lazy dog jumped over the friendly cat”</a:t>
            </a:r>
            <a:endParaRPr/>
          </a:p>
        </p:txBody>
      </p:sp>
      <p:graphicFrame>
        <p:nvGraphicFramePr>
          <p:cNvPr id="178" name="Shape 178"/>
          <p:cNvGraphicFramePr/>
          <p:nvPr/>
        </p:nvGraphicFramePr>
        <p:xfrm>
          <a:off x="75888" y="3519575"/>
          <a:ext cx="3000000" cy="3000000"/>
        </p:xfrm>
        <a:graphic>
          <a:graphicData uri="http://schemas.openxmlformats.org/drawingml/2006/table">
            <a:tbl>
              <a:tblPr>
                <a:noFill/>
                <a:tableStyleId>{2F482E67-B731-447B-BECE-5626AD379F0F}</a:tableStyleId>
              </a:tblPr>
              <a:tblGrid>
                <a:gridCol w="434150"/>
                <a:gridCol w="935975"/>
                <a:gridCol w="887150"/>
                <a:gridCol w="796550"/>
                <a:gridCol w="608425"/>
                <a:gridCol w="909625"/>
                <a:gridCol w="836800"/>
                <a:gridCol w="803550"/>
                <a:gridCol w="901125"/>
                <a:gridCol w="1061400"/>
                <a:gridCol w="817475"/>
              </a:tblGrid>
              <a:tr h="644525">
                <a:tc>
                  <a:txBody>
                    <a:bodyPr>
                      <a:noAutofit/>
                    </a:bodyPr>
                    <a:lstStyle/>
                    <a:p>
                      <a:pPr indent="0" lvl="0" marL="0" rtl="0">
                        <a:spcBef>
                          <a:spcPts val="0"/>
                        </a:spcBef>
                        <a:spcAft>
                          <a:spcPts val="0"/>
                        </a:spcAft>
                        <a:buNone/>
                      </a:pPr>
                      <a:r>
                        <a:t/>
                      </a:r>
                      <a:endParaRPr b="1"/>
                    </a:p>
                  </a:txBody>
                  <a:tcPr marT="91425" marB="91425" marR="91425" marL="91425"/>
                </a:tc>
                <a:tc>
                  <a:txBody>
                    <a:bodyPr>
                      <a:noAutofit/>
                    </a:bodyPr>
                    <a:lstStyle/>
                    <a:p>
                      <a:pPr indent="0" lvl="0" marL="0">
                        <a:spcBef>
                          <a:spcPts val="0"/>
                        </a:spcBef>
                        <a:spcAft>
                          <a:spcPts val="0"/>
                        </a:spcAft>
                        <a:buNone/>
                      </a:pPr>
                      <a:r>
                        <a:rPr b="1" lang="en"/>
                        <a:t>the</a:t>
                      </a:r>
                      <a:endParaRPr b="1"/>
                    </a:p>
                  </a:txBody>
                  <a:tcPr marT="91425" marB="91425" marR="91425" marL="91425"/>
                </a:tc>
                <a:tc>
                  <a:txBody>
                    <a:bodyPr>
                      <a:noAutofit/>
                    </a:bodyPr>
                    <a:lstStyle/>
                    <a:p>
                      <a:pPr indent="0" lvl="0" marL="0">
                        <a:spcBef>
                          <a:spcPts val="0"/>
                        </a:spcBef>
                        <a:spcAft>
                          <a:spcPts val="0"/>
                        </a:spcAft>
                        <a:buNone/>
                      </a:pPr>
                      <a:r>
                        <a:rPr b="1" lang="en"/>
                        <a:t>quick</a:t>
                      </a:r>
                      <a:endParaRPr b="1"/>
                    </a:p>
                  </a:txBody>
                  <a:tcPr marT="91425" marB="91425" marR="91425" marL="91425"/>
                </a:tc>
                <a:tc>
                  <a:txBody>
                    <a:bodyPr>
                      <a:noAutofit/>
                    </a:bodyPr>
                    <a:lstStyle/>
                    <a:p>
                      <a:pPr indent="0" lvl="0" marL="0">
                        <a:spcBef>
                          <a:spcPts val="0"/>
                        </a:spcBef>
                        <a:spcAft>
                          <a:spcPts val="0"/>
                        </a:spcAft>
                        <a:buNone/>
                      </a:pPr>
                      <a:r>
                        <a:rPr b="1" lang="en"/>
                        <a:t>brown</a:t>
                      </a:r>
                      <a:endParaRPr b="1"/>
                    </a:p>
                  </a:txBody>
                  <a:tcPr marT="91425" marB="91425" marR="91425" marL="91425"/>
                </a:tc>
                <a:tc>
                  <a:txBody>
                    <a:bodyPr>
                      <a:noAutofit/>
                    </a:bodyPr>
                    <a:lstStyle/>
                    <a:p>
                      <a:pPr indent="0" lvl="0" marL="0">
                        <a:spcBef>
                          <a:spcPts val="0"/>
                        </a:spcBef>
                        <a:spcAft>
                          <a:spcPts val="0"/>
                        </a:spcAft>
                        <a:buNone/>
                      </a:pPr>
                      <a:r>
                        <a:rPr b="1" lang="en"/>
                        <a:t>fox</a:t>
                      </a:r>
                      <a:endParaRPr b="1"/>
                    </a:p>
                  </a:txBody>
                  <a:tcPr marT="91425" marB="91425" marR="91425" marL="91425"/>
                </a:tc>
                <a:tc>
                  <a:txBody>
                    <a:bodyPr>
                      <a:noAutofit/>
                    </a:bodyPr>
                    <a:lstStyle/>
                    <a:p>
                      <a:pPr indent="0" lvl="0" marL="0">
                        <a:spcBef>
                          <a:spcPts val="0"/>
                        </a:spcBef>
                        <a:spcAft>
                          <a:spcPts val="0"/>
                        </a:spcAft>
                        <a:buNone/>
                      </a:pPr>
                      <a:r>
                        <a:rPr b="1" lang="en"/>
                        <a:t>jumped</a:t>
                      </a:r>
                      <a:endParaRPr b="1"/>
                    </a:p>
                  </a:txBody>
                  <a:tcPr marT="91425" marB="91425" marR="91425" marL="91425"/>
                </a:tc>
                <a:tc>
                  <a:txBody>
                    <a:bodyPr>
                      <a:noAutofit/>
                    </a:bodyPr>
                    <a:lstStyle/>
                    <a:p>
                      <a:pPr indent="0" lvl="0" marL="0">
                        <a:spcBef>
                          <a:spcPts val="0"/>
                        </a:spcBef>
                        <a:spcAft>
                          <a:spcPts val="0"/>
                        </a:spcAft>
                        <a:buNone/>
                      </a:pPr>
                      <a:r>
                        <a:rPr b="1" lang="en"/>
                        <a:t>over</a:t>
                      </a:r>
                      <a:endParaRPr b="1"/>
                    </a:p>
                  </a:txBody>
                  <a:tcPr marT="91425" marB="91425" marR="91425" marL="91425"/>
                </a:tc>
                <a:tc>
                  <a:txBody>
                    <a:bodyPr>
                      <a:noAutofit/>
                    </a:bodyPr>
                    <a:lstStyle/>
                    <a:p>
                      <a:pPr indent="0" lvl="0" marL="0">
                        <a:spcBef>
                          <a:spcPts val="0"/>
                        </a:spcBef>
                        <a:spcAft>
                          <a:spcPts val="0"/>
                        </a:spcAft>
                        <a:buNone/>
                      </a:pPr>
                      <a:r>
                        <a:rPr b="1" lang="en"/>
                        <a:t>lazy</a:t>
                      </a:r>
                      <a:endParaRPr b="1"/>
                    </a:p>
                  </a:txBody>
                  <a:tcPr marT="91425" marB="91425" marR="91425" marL="91425"/>
                </a:tc>
                <a:tc>
                  <a:txBody>
                    <a:bodyPr>
                      <a:noAutofit/>
                    </a:bodyPr>
                    <a:lstStyle/>
                    <a:p>
                      <a:pPr indent="0" lvl="0" marL="0" rtl="0">
                        <a:spcBef>
                          <a:spcPts val="0"/>
                        </a:spcBef>
                        <a:spcAft>
                          <a:spcPts val="0"/>
                        </a:spcAft>
                        <a:buNone/>
                      </a:pPr>
                      <a:r>
                        <a:rPr b="1" lang="en"/>
                        <a:t>dog</a:t>
                      </a:r>
                      <a:endParaRPr b="1"/>
                    </a:p>
                  </a:txBody>
                  <a:tcPr marT="91425" marB="91425" marR="91425" marL="91425"/>
                </a:tc>
                <a:tc>
                  <a:txBody>
                    <a:bodyPr>
                      <a:noAutofit/>
                    </a:bodyPr>
                    <a:lstStyle/>
                    <a:p>
                      <a:pPr indent="0" lvl="0" marL="0" rtl="0">
                        <a:spcBef>
                          <a:spcPts val="0"/>
                        </a:spcBef>
                        <a:spcAft>
                          <a:spcPts val="0"/>
                        </a:spcAft>
                        <a:buNone/>
                      </a:pPr>
                      <a:r>
                        <a:rPr b="1" lang="en"/>
                        <a:t>friendly</a:t>
                      </a:r>
                      <a:endParaRPr b="1"/>
                    </a:p>
                  </a:txBody>
                  <a:tcPr marT="91425" marB="91425" marR="91425" marL="91425"/>
                </a:tc>
                <a:tc>
                  <a:txBody>
                    <a:bodyPr>
                      <a:noAutofit/>
                    </a:bodyPr>
                    <a:lstStyle/>
                    <a:p>
                      <a:pPr indent="0" lvl="0" marL="0" rtl="0">
                        <a:spcBef>
                          <a:spcPts val="0"/>
                        </a:spcBef>
                        <a:spcAft>
                          <a:spcPts val="0"/>
                        </a:spcAft>
                        <a:buNone/>
                      </a:pPr>
                      <a:r>
                        <a:rPr b="1" lang="en"/>
                        <a:t>cat</a:t>
                      </a:r>
                      <a:endParaRPr b="1"/>
                    </a:p>
                  </a:txBody>
                  <a:tcPr marT="91425" marB="91425" marR="91425" marL="91425"/>
                </a:tc>
              </a:tr>
              <a:tr h="417250">
                <a:tc>
                  <a:txBody>
                    <a:bodyPr>
                      <a:noAutofit/>
                    </a:bodyPr>
                    <a:lstStyle/>
                    <a:p>
                      <a:pPr indent="0" lvl="0" marL="0" rtl="0">
                        <a:spcBef>
                          <a:spcPts val="0"/>
                        </a:spcBef>
                        <a:spcAft>
                          <a:spcPts val="0"/>
                        </a:spcAft>
                        <a:buNone/>
                      </a:pPr>
                      <a:r>
                        <a:rPr b="1" lang="en"/>
                        <a:t>d1</a:t>
                      </a:r>
                      <a:endParaRPr b="1"/>
                    </a:p>
                  </a:txBody>
                  <a:tcPr marT="91425" marB="91425" marR="91425" marL="91425"/>
                </a:tc>
                <a:tc>
                  <a:txBody>
                    <a:bodyPr>
                      <a:noAutofit/>
                    </a:bodyPr>
                    <a:lstStyle/>
                    <a:p>
                      <a:pPr indent="0" lvl="0" marL="0">
                        <a:spcBef>
                          <a:spcPts val="0"/>
                        </a:spcBef>
                        <a:spcAft>
                          <a:spcPts val="0"/>
                        </a:spcAft>
                        <a:buNone/>
                      </a:pPr>
                      <a:r>
                        <a:rPr lang="en"/>
                        <a:t>2</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r>
              <a:tr h="417250">
                <a:tc>
                  <a:txBody>
                    <a:bodyPr>
                      <a:noAutofit/>
                    </a:bodyPr>
                    <a:lstStyle/>
                    <a:p>
                      <a:pPr indent="0" lvl="0" marL="0">
                        <a:spcBef>
                          <a:spcPts val="0"/>
                        </a:spcBef>
                        <a:spcAft>
                          <a:spcPts val="0"/>
                        </a:spcAft>
                        <a:buNone/>
                      </a:pPr>
                      <a:r>
                        <a:rPr b="1" lang="en"/>
                        <a:t>d2</a:t>
                      </a:r>
                      <a:endParaRPr b="1"/>
                    </a:p>
                  </a:txBody>
                  <a:tcPr marT="91425" marB="91425" marR="91425" marL="91425"/>
                </a:tc>
                <a:tc>
                  <a:txBody>
                    <a:bodyPr>
                      <a:noAutofit/>
                    </a:bodyPr>
                    <a:lstStyle/>
                    <a:p>
                      <a:pPr indent="0" lvl="0" marL="0">
                        <a:spcBef>
                          <a:spcPts val="0"/>
                        </a:spcBef>
                        <a:spcAft>
                          <a:spcPts val="0"/>
                        </a:spcAft>
                        <a:buNone/>
                      </a:pPr>
                      <a:r>
                        <a:rPr lang="en"/>
                        <a:t>2</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0</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c>
                  <a:txBody>
                    <a:bodyPr>
                      <a:noAutofit/>
                    </a:bodyPr>
                    <a:lstStyle/>
                    <a:p>
                      <a:pPr indent="0" lvl="0" marL="0">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Sponsored By</a:t>
            </a:r>
            <a:endParaRPr/>
          </a:p>
        </p:txBody>
      </p:sp>
      <p:pic>
        <p:nvPicPr>
          <p:cNvPr id="66" name="Shape 66"/>
          <p:cNvPicPr preferRelativeResize="0"/>
          <p:nvPr/>
        </p:nvPicPr>
        <p:blipFill>
          <a:blip r:embed="rId3">
            <a:alphaModFix/>
          </a:blip>
          <a:stretch>
            <a:fillRect/>
          </a:stretch>
        </p:blipFill>
        <p:spPr>
          <a:xfrm>
            <a:off x="2876550" y="2209800"/>
            <a:ext cx="3390900" cy="723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Bag of Words Continued</a:t>
            </a:r>
            <a:endParaRPr/>
          </a:p>
        </p:txBody>
      </p:sp>
      <p:sp>
        <p:nvSpPr>
          <p:cNvPr id="184" name="Shape 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Problems:</a:t>
            </a:r>
            <a:endParaRPr/>
          </a:p>
          <a:p>
            <a:pPr indent="-342900" lvl="0" marL="457200" rtl="0">
              <a:spcBef>
                <a:spcPts val="1600"/>
              </a:spcBef>
              <a:spcAft>
                <a:spcPts val="0"/>
              </a:spcAft>
              <a:buSzPts val="1800"/>
              <a:buChar char="●"/>
            </a:pPr>
            <a:r>
              <a:rPr lang="en"/>
              <a:t>Syntactic and semantic accuracy isn’t as high as it should because of the fact that context is king. </a:t>
            </a:r>
            <a:endParaRPr/>
          </a:p>
          <a:p>
            <a:pPr indent="-298450" lvl="1" marL="914400" rtl="0">
              <a:spcBef>
                <a:spcPts val="0"/>
              </a:spcBef>
              <a:spcAft>
                <a:spcPts val="0"/>
              </a:spcAft>
              <a:buClr>
                <a:srgbClr val="000000"/>
              </a:buClr>
              <a:buSzPts val="1100"/>
              <a:buFont typeface="Arial"/>
              <a:buChar char="○"/>
            </a:pPr>
            <a:r>
              <a:rPr lang="en"/>
              <a:t>For instance; ‘Chicago’ means one thing and ‘Bulls’ means another, but ‘Chicago Bulls’ means a completely different thing. </a:t>
            </a:r>
            <a:endParaRPr/>
          </a:p>
          <a:p>
            <a:pPr indent="-298450" lvl="1" marL="914400" rtl="0">
              <a:spcBef>
                <a:spcPts val="0"/>
              </a:spcBef>
              <a:spcAft>
                <a:spcPts val="0"/>
              </a:spcAft>
              <a:buClr>
                <a:srgbClr val="000000"/>
              </a:buClr>
              <a:buSzPts val="1100"/>
              <a:buFont typeface="Arial"/>
              <a:buChar char="○"/>
            </a:pPr>
            <a:r>
              <a:rPr lang="en"/>
              <a:t>Counting word-frequencies doesn’t take this into account.</a:t>
            </a:r>
            <a:endParaRPr/>
          </a:p>
          <a:p>
            <a:pPr indent="0" lvl="0" marL="0">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TF-IDF Vector</a:t>
            </a:r>
            <a:endParaRPr/>
          </a:p>
        </p:txBody>
      </p:sp>
      <p:sp>
        <p:nvSpPr>
          <p:cNvPr id="190" name="Shape 190"/>
          <p:cNvSpPr txBox="1"/>
          <p:nvPr>
            <p:ph idx="1" type="body"/>
          </p:nvPr>
        </p:nvSpPr>
        <p:spPr>
          <a:xfrm>
            <a:off x="367450" y="114550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TF-IDF</a:t>
            </a:r>
            <a:endParaRPr/>
          </a:p>
          <a:p>
            <a:pPr indent="-317500" lvl="1" marL="914400" rtl="0">
              <a:spcBef>
                <a:spcPts val="0"/>
              </a:spcBef>
              <a:spcAft>
                <a:spcPts val="0"/>
              </a:spcAft>
              <a:buSzPts val="1400"/>
              <a:buChar char="○"/>
            </a:pPr>
            <a:r>
              <a:rPr lang="en"/>
              <a:t>Term Frequency - Inverse Document Frequency</a:t>
            </a:r>
            <a:endParaRPr/>
          </a:p>
          <a:p>
            <a:pPr indent="-317500" lvl="2" marL="1371600">
              <a:spcBef>
                <a:spcPts val="0"/>
              </a:spcBef>
              <a:spcAft>
                <a:spcPts val="0"/>
              </a:spcAft>
              <a:buSzPts val="1400"/>
              <a:buChar char="■"/>
            </a:pPr>
            <a:r>
              <a:rPr lang="en"/>
              <a:t>Ensure that you understand this is hyphen and not a minus sign</a:t>
            </a:r>
            <a:endParaRPr/>
          </a:p>
          <a:p>
            <a:pPr indent="-342900" lvl="0" marL="457200" rtl="0">
              <a:spcBef>
                <a:spcPts val="0"/>
              </a:spcBef>
              <a:spcAft>
                <a:spcPts val="0"/>
              </a:spcAft>
              <a:buSzPts val="1800"/>
              <a:buChar char="●"/>
            </a:pPr>
            <a:r>
              <a:rPr lang="en"/>
              <a:t>Term Frequency</a:t>
            </a:r>
            <a:endParaRPr/>
          </a:p>
          <a:p>
            <a:pPr indent="-317500" lvl="1" marL="914400" rtl="0">
              <a:spcBef>
                <a:spcPts val="0"/>
              </a:spcBef>
              <a:spcAft>
                <a:spcPts val="0"/>
              </a:spcAft>
              <a:buSzPts val="1400"/>
              <a:buChar char="○"/>
            </a:pPr>
            <a:r>
              <a:rPr lang="en"/>
              <a:t>the number of times a term occurs in a document</a:t>
            </a:r>
            <a:endParaRPr/>
          </a:p>
          <a:p>
            <a:pPr indent="-342900" lvl="0" marL="457200" rtl="0">
              <a:spcBef>
                <a:spcPts val="0"/>
              </a:spcBef>
              <a:spcAft>
                <a:spcPts val="0"/>
              </a:spcAft>
              <a:buSzPts val="1800"/>
              <a:buChar char="●"/>
            </a:pPr>
            <a:r>
              <a:rPr lang="en"/>
              <a:t>Inverse Document Frequency</a:t>
            </a:r>
            <a:endParaRPr/>
          </a:p>
          <a:p>
            <a:pPr indent="-317500" lvl="1" marL="914400" rtl="0">
              <a:spcBef>
                <a:spcPts val="0"/>
              </a:spcBef>
              <a:spcAft>
                <a:spcPts val="0"/>
              </a:spcAft>
              <a:buSzPts val="1400"/>
              <a:buChar char="○"/>
            </a:pPr>
            <a:r>
              <a:rPr lang="en"/>
              <a:t>The inverse function of the number of documents in which the term occurs</a:t>
            </a:r>
            <a:endParaRPr/>
          </a:p>
          <a:p>
            <a:pPr indent="-317500" lvl="1" marL="914400" rtl="0">
              <a:spcBef>
                <a:spcPts val="0"/>
              </a:spcBef>
              <a:spcAft>
                <a:spcPts val="0"/>
              </a:spcAft>
              <a:buSzPts val="1400"/>
              <a:buChar char="○"/>
            </a:pPr>
            <a:r>
              <a:rPr lang="en"/>
              <a:t>Used to </a:t>
            </a:r>
            <a:endParaRPr/>
          </a:p>
          <a:p>
            <a:pPr indent="-317500" lvl="2" marL="1371600" rtl="0">
              <a:spcBef>
                <a:spcPts val="0"/>
              </a:spcBef>
              <a:spcAft>
                <a:spcPts val="0"/>
              </a:spcAft>
              <a:buSzPts val="1400"/>
              <a:buChar char="■"/>
            </a:pPr>
            <a:r>
              <a:rPr lang="en"/>
              <a:t>diminish</a:t>
            </a:r>
            <a:r>
              <a:rPr lang="en"/>
              <a:t> the weight of terms that occur very </a:t>
            </a:r>
            <a:r>
              <a:rPr lang="en"/>
              <a:t>frequently</a:t>
            </a:r>
            <a:endParaRPr/>
          </a:p>
          <a:p>
            <a:pPr indent="-317500" lvl="2" marL="1371600" rtl="0">
              <a:spcBef>
                <a:spcPts val="0"/>
              </a:spcBef>
              <a:spcAft>
                <a:spcPts val="0"/>
              </a:spcAft>
              <a:buSzPts val="1400"/>
              <a:buChar char="■"/>
            </a:pPr>
            <a:r>
              <a:rPr lang="en"/>
              <a:t>Increase the weight of the terms that occur rarely</a:t>
            </a:r>
            <a:endParaRPr/>
          </a:p>
        </p:txBody>
      </p:sp>
      <p:pic>
        <p:nvPicPr>
          <p:cNvPr id="191" name="Shape 191"/>
          <p:cNvPicPr preferRelativeResize="0"/>
          <p:nvPr/>
        </p:nvPicPr>
        <p:blipFill>
          <a:blip r:embed="rId3">
            <a:alphaModFix/>
          </a:blip>
          <a:stretch>
            <a:fillRect/>
          </a:stretch>
        </p:blipFill>
        <p:spPr>
          <a:xfrm>
            <a:off x="3945113" y="3989200"/>
            <a:ext cx="1253764" cy="57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Simple Co-occurrence Vectors</a:t>
            </a:r>
            <a:endParaRPr/>
          </a:p>
        </p:txBody>
      </p:sp>
      <p:sp>
        <p:nvSpPr>
          <p:cNvPr id="197" name="Shape 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Take into account neighboring words</a:t>
            </a:r>
            <a:endParaRPr/>
          </a:p>
          <a:p>
            <a:pPr indent="-342900" lvl="0" marL="457200" rtl="0">
              <a:spcBef>
                <a:spcPts val="0"/>
              </a:spcBef>
              <a:spcAft>
                <a:spcPts val="0"/>
              </a:spcAft>
              <a:buSzPts val="1800"/>
              <a:buChar char="●"/>
            </a:pPr>
            <a:r>
              <a:rPr lang="en"/>
              <a:t>Example: “I love Programming. I love Math. I tolerate Biology.”</a:t>
            </a:r>
            <a:endParaRPr/>
          </a:p>
          <a:p>
            <a:pPr indent="0" lvl="0" marL="0" rtl="0">
              <a:spcBef>
                <a:spcPts val="1600"/>
              </a:spcBef>
              <a:spcAft>
                <a:spcPts val="1600"/>
              </a:spcAft>
              <a:buNone/>
            </a:pPr>
            <a:r>
              <a:t/>
            </a:r>
            <a:endParaRPr/>
          </a:p>
        </p:txBody>
      </p:sp>
      <p:pic>
        <p:nvPicPr>
          <p:cNvPr id="198" name="Shape 198"/>
          <p:cNvPicPr preferRelativeResize="0"/>
          <p:nvPr/>
        </p:nvPicPr>
        <p:blipFill>
          <a:blip r:embed="rId3">
            <a:alphaModFix/>
          </a:blip>
          <a:stretch>
            <a:fillRect/>
          </a:stretch>
        </p:blipFill>
        <p:spPr>
          <a:xfrm>
            <a:off x="1928800" y="1968538"/>
            <a:ext cx="5286375" cy="260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Simple Co-occurrence Vectors Continued</a:t>
            </a:r>
            <a:endParaRPr/>
          </a:p>
        </p:txBody>
      </p:sp>
      <p:sp>
        <p:nvSpPr>
          <p:cNvPr id="204" name="Shape 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Once we have the co-occurrence matrix filled we can plot its results into a multi-dimensional space. </a:t>
            </a:r>
            <a:endParaRPr/>
          </a:p>
          <a:p>
            <a:pPr indent="-342900" lvl="0" marL="457200" rtl="0">
              <a:spcBef>
                <a:spcPts val="0"/>
              </a:spcBef>
              <a:spcAft>
                <a:spcPts val="0"/>
              </a:spcAft>
              <a:buSzPts val="1800"/>
              <a:buChar char="●"/>
            </a:pPr>
            <a:r>
              <a:rPr lang="en"/>
              <a:t>Since ‘Programming’ and ‘Math’ share the same co-occurrence values, they would be placed in the same place; meaning that in this context they mean the same thing (or ‘pretty much’ the same thing).</a:t>
            </a:r>
            <a:endParaRPr/>
          </a:p>
          <a:p>
            <a:pPr indent="-342900" lvl="0" marL="457200" rtl="0">
              <a:spcBef>
                <a:spcPts val="0"/>
              </a:spcBef>
              <a:spcAft>
                <a:spcPts val="0"/>
              </a:spcAft>
              <a:buSzPts val="1800"/>
              <a:buChar char="●"/>
            </a:pPr>
            <a:r>
              <a:rPr lang="en"/>
              <a:t>The semantic and syntactic relationships generated by this technique are really powerful but it’s computationally expensive since we are talking about a very high-dimensional space. </a:t>
            </a:r>
            <a:endParaRPr/>
          </a:p>
          <a:p>
            <a:pPr indent="-317500" lvl="1" marL="914400" rtl="0">
              <a:spcBef>
                <a:spcPts val="0"/>
              </a:spcBef>
              <a:spcAft>
                <a:spcPts val="0"/>
              </a:spcAft>
              <a:buSzPts val="1400"/>
              <a:buChar char="○"/>
            </a:pPr>
            <a:r>
              <a:rPr lang="en"/>
              <a:t>Therefore, we need a technique that reduces dimensionality for us with the least data-loss possible. </a:t>
            </a:r>
            <a:endParaRPr/>
          </a:p>
          <a:p>
            <a:pPr indent="-317500" lvl="2" marL="1371600">
              <a:spcBef>
                <a:spcPts val="0"/>
              </a:spcBef>
              <a:spcAft>
                <a:spcPts val="0"/>
              </a:spcAft>
              <a:buSzPts val="1400"/>
              <a:buChar char="■"/>
            </a:pPr>
            <a:r>
              <a:rPr lang="en"/>
              <a:t>Answer: Glove Vectors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Are Word Vectors Made?</a:t>
            </a:r>
            <a:endParaRPr/>
          </a:p>
        </p:txBody>
      </p:sp>
      <p:sp>
        <p:nvSpPr>
          <p:cNvPr id="210" name="Shape 210"/>
          <p:cNvSpPr txBox="1"/>
          <p:nvPr>
            <p:ph idx="1" type="body"/>
          </p:nvPr>
        </p:nvSpPr>
        <p:spPr>
          <a:xfrm>
            <a:off x="311700" y="1152475"/>
            <a:ext cx="8520600" cy="3693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Vectors are made by walking through data sets of text</a:t>
            </a:r>
            <a:endParaRPr/>
          </a:p>
          <a:p>
            <a:pPr indent="-342900" lvl="0" marL="457200" rtl="0">
              <a:spcBef>
                <a:spcPts val="0"/>
              </a:spcBef>
              <a:spcAft>
                <a:spcPts val="0"/>
              </a:spcAft>
              <a:buSzPts val="1800"/>
              <a:buChar char="●"/>
            </a:pPr>
            <a:r>
              <a:rPr lang="en"/>
              <a:t>Vocab</a:t>
            </a:r>
            <a:endParaRPr/>
          </a:p>
          <a:p>
            <a:pPr indent="-317500" lvl="1" marL="914400" rtl="0">
              <a:spcBef>
                <a:spcPts val="0"/>
              </a:spcBef>
              <a:spcAft>
                <a:spcPts val="0"/>
              </a:spcAft>
              <a:buSzPts val="1400"/>
              <a:buChar char="○"/>
            </a:pPr>
            <a:r>
              <a:rPr lang="en"/>
              <a:t>Document = a single thing of related text</a:t>
            </a:r>
            <a:endParaRPr/>
          </a:p>
          <a:p>
            <a:pPr indent="-317500" lvl="2" marL="1371600" rtl="0">
              <a:spcBef>
                <a:spcPts val="0"/>
              </a:spcBef>
              <a:spcAft>
                <a:spcPts val="0"/>
              </a:spcAft>
              <a:buSzPts val="1400"/>
              <a:buChar char="■"/>
            </a:pPr>
            <a:r>
              <a:rPr lang="en"/>
              <a:t>Examples:</a:t>
            </a:r>
            <a:endParaRPr/>
          </a:p>
          <a:p>
            <a:pPr indent="-317500" lvl="3" marL="1828800" rtl="0">
              <a:spcBef>
                <a:spcPts val="0"/>
              </a:spcBef>
              <a:spcAft>
                <a:spcPts val="0"/>
              </a:spcAft>
              <a:buSzPts val="1400"/>
              <a:buChar char="●"/>
            </a:pPr>
            <a:r>
              <a:rPr lang="en"/>
              <a:t>A book</a:t>
            </a:r>
            <a:endParaRPr/>
          </a:p>
          <a:p>
            <a:pPr indent="-317500" lvl="3" marL="1828800" rtl="0">
              <a:spcBef>
                <a:spcPts val="0"/>
              </a:spcBef>
              <a:spcAft>
                <a:spcPts val="0"/>
              </a:spcAft>
              <a:buSzPts val="1400"/>
              <a:buChar char="●"/>
            </a:pPr>
            <a:r>
              <a:rPr lang="en"/>
              <a:t>A CNN article</a:t>
            </a:r>
            <a:endParaRPr/>
          </a:p>
          <a:p>
            <a:pPr indent="-317500" lvl="3" marL="1828800" rtl="0">
              <a:spcBef>
                <a:spcPts val="0"/>
              </a:spcBef>
              <a:spcAft>
                <a:spcPts val="0"/>
              </a:spcAft>
              <a:buSzPts val="1400"/>
              <a:buChar char="●"/>
            </a:pPr>
            <a:r>
              <a:rPr lang="en"/>
              <a:t>A Wikipedia page</a:t>
            </a:r>
            <a:endParaRPr/>
          </a:p>
          <a:p>
            <a:pPr indent="-317500" lvl="1" marL="914400" rtl="0">
              <a:spcBef>
                <a:spcPts val="0"/>
              </a:spcBef>
              <a:spcAft>
                <a:spcPts val="0"/>
              </a:spcAft>
              <a:buSzPts val="1400"/>
              <a:buChar char="○"/>
            </a:pPr>
            <a:r>
              <a:rPr lang="en"/>
              <a:t>Corpus = a set of documents</a:t>
            </a:r>
            <a:endParaRPr/>
          </a:p>
          <a:p>
            <a:pPr indent="-317500" lvl="2" marL="1371600" rtl="0">
              <a:spcBef>
                <a:spcPts val="0"/>
              </a:spcBef>
              <a:spcAft>
                <a:spcPts val="0"/>
              </a:spcAft>
              <a:buSzPts val="1400"/>
              <a:buChar char="■"/>
            </a:pPr>
            <a:r>
              <a:rPr lang="en"/>
              <a:t>Examples:</a:t>
            </a:r>
            <a:endParaRPr/>
          </a:p>
          <a:p>
            <a:pPr indent="-317500" lvl="3" marL="1828800" rtl="0">
              <a:spcBef>
                <a:spcPts val="0"/>
              </a:spcBef>
              <a:spcAft>
                <a:spcPts val="0"/>
              </a:spcAft>
              <a:buSzPts val="1400"/>
              <a:buChar char="●"/>
            </a:pPr>
            <a:r>
              <a:rPr lang="en"/>
              <a:t>An online library</a:t>
            </a:r>
            <a:endParaRPr/>
          </a:p>
          <a:p>
            <a:pPr indent="-317500" lvl="3" marL="1828800" rtl="0">
              <a:spcBef>
                <a:spcPts val="0"/>
              </a:spcBef>
              <a:spcAft>
                <a:spcPts val="0"/>
              </a:spcAft>
              <a:buSzPts val="1400"/>
              <a:buChar char="●"/>
            </a:pPr>
            <a:r>
              <a:rPr lang="en"/>
              <a:t>A reddit user’s post history</a:t>
            </a:r>
            <a:endParaRPr/>
          </a:p>
          <a:p>
            <a:pPr indent="-342900" lvl="0" marL="457200">
              <a:spcBef>
                <a:spcPts val="0"/>
              </a:spcBef>
              <a:spcAft>
                <a:spcPts val="0"/>
              </a:spcAft>
              <a:buSzPts val="1800"/>
              <a:buChar char="●"/>
            </a:pPr>
            <a:r>
              <a:rPr lang="en"/>
              <a:t>Each document in the corpus is traversed, building up the vectors by document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Creating Word Embeddings</a:t>
            </a:r>
            <a:endParaRPr/>
          </a:p>
        </p:txBody>
      </p:sp>
      <p:sp>
        <p:nvSpPr>
          <p:cNvPr id="216" name="Shape 2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17" name="Shape 217"/>
          <p:cNvPicPr preferRelativeResize="0"/>
          <p:nvPr/>
        </p:nvPicPr>
        <p:blipFill>
          <a:blip r:embed="rId3">
            <a:alphaModFix/>
          </a:blip>
          <a:stretch>
            <a:fillRect/>
          </a:stretch>
        </p:blipFill>
        <p:spPr>
          <a:xfrm>
            <a:off x="311700" y="1152475"/>
            <a:ext cx="3713425" cy="2264975"/>
          </a:xfrm>
          <a:prstGeom prst="rect">
            <a:avLst/>
          </a:prstGeom>
          <a:noFill/>
          <a:ln>
            <a:noFill/>
          </a:ln>
        </p:spPr>
      </p:pic>
      <p:pic>
        <p:nvPicPr>
          <p:cNvPr id="218" name="Shape 218"/>
          <p:cNvPicPr preferRelativeResize="0"/>
          <p:nvPr/>
        </p:nvPicPr>
        <p:blipFill>
          <a:blip r:embed="rId4">
            <a:alphaModFix/>
          </a:blip>
          <a:stretch>
            <a:fillRect/>
          </a:stretch>
        </p:blipFill>
        <p:spPr>
          <a:xfrm>
            <a:off x="4513700" y="1152475"/>
            <a:ext cx="3565232" cy="226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Cosine Similarity</a:t>
            </a:r>
            <a:endParaRPr/>
          </a:p>
        </p:txBody>
      </p:sp>
      <p:sp>
        <p:nvSpPr>
          <p:cNvPr id="224" name="Shape 224"/>
          <p:cNvSpPr txBox="1"/>
          <p:nvPr>
            <p:ph idx="1" type="body"/>
          </p:nvPr>
        </p:nvSpPr>
        <p:spPr>
          <a:xfrm>
            <a:off x="311700" y="1152475"/>
            <a:ext cx="8520600" cy="517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Dictates how related two word embeddings are</a:t>
            </a:r>
            <a:endParaRPr/>
          </a:p>
        </p:txBody>
      </p:sp>
      <p:pic>
        <p:nvPicPr>
          <p:cNvPr id="225" name="Shape 225"/>
          <p:cNvPicPr preferRelativeResize="0"/>
          <p:nvPr/>
        </p:nvPicPr>
        <p:blipFill>
          <a:blip r:embed="rId3">
            <a:alphaModFix/>
          </a:blip>
          <a:stretch>
            <a:fillRect/>
          </a:stretch>
        </p:blipFill>
        <p:spPr>
          <a:xfrm>
            <a:off x="0" y="1670356"/>
            <a:ext cx="9143999" cy="15403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Cosine Similarity Example</a:t>
            </a:r>
            <a:endParaRPr/>
          </a:p>
        </p:txBody>
      </p:sp>
      <p:sp>
        <p:nvSpPr>
          <p:cNvPr id="231" name="Shape 2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We have the following documents</a:t>
            </a:r>
            <a:endParaRPr/>
          </a:p>
          <a:p>
            <a:pPr indent="-317500" lvl="1" marL="914400">
              <a:spcBef>
                <a:spcPts val="0"/>
              </a:spcBef>
              <a:spcAft>
                <a:spcPts val="0"/>
              </a:spcAft>
              <a:buSzPts val="1400"/>
              <a:buChar char="○"/>
            </a:pPr>
            <a:r>
              <a:rPr lang="en"/>
              <a:t>D1 = “Julie loves me more than Lina loves me”</a:t>
            </a:r>
            <a:endParaRPr/>
          </a:p>
          <a:p>
            <a:pPr indent="-317500" lvl="1" marL="914400">
              <a:spcBef>
                <a:spcPts val="0"/>
              </a:spcBef>
              <a:spcAft>
                <a:spcPts val="0"/>
              </a:spcAft>
              <a:buSzPts val="1400"/>
              <a:buChar char="○"/>
            </a:pPr>
            <a:r>
              <a:rPr lang="en"/>
              <a:t>D2 = “Jane likes me more than Julie loves me”</a:t>
            </a:r>
            <a:endParaRPr/>
          </a:p>
          <a:p>
            <a:pPr indent="-342900" lvl="0" marL="457200" rtl="0">
              <a:spcBef>
                <a:spcPts val="0"/>
              </a:spcBef>
              <a:spcAft>
                <a:spcPts val="0"/>
              </a:spcAft>
              <a:buSzPts val="1800"/>
              <a:buAutoNum type="arabicPeriod"/>
            </a:pPr>
            <a:r>
              <a:rPr lang="en"/>
              <a:t>We want to know how similar these texts are, purely in terms of word counts (and ignoring word order). We begin by making a list of the words from both texts:</a:t>
            </a:r>
            <a:endParaRPr/>
          </a:p>
          <a:p>
            <a:pPr indent="-317500" lvl="1" marL="914400" rtl="0">
              <a:spcBef>
                <a:spcPts val="0"/>
              </a:spcBef>
              <a:spcAft>
                <a:spcPts val="0"/>
              </a:spcAft>
              <a:buSzPts val="1400"/>
              <a:buChar char="○"/>
            </a:pPr>
            <a:r>
              <a:rPr lang="en"/>
              <a:t>[me Julie loves Linda than more likes Jane]</a:t>
            </a:r>
            <a:endParaRPr/>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Cosine Similarity Example Continued</a:t>
            </a:r>
            <a:endParaRPr/>
          </a:p>
        </p:txBody>
      </p:sp>
      <p:sp>
        <p:nvSpPr>
          <p:cNvPr id="237" name="Shape 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a:t>
            </a:r>
            <a:r>
              <a:rPr lang="en"/>
              <a:t>Now we count the number of times each of these words appears in each text:</a:t>
            </a:r>
            <a:endParaRPr/>
          </a:p>
          <a:p>
            <a:pPr indent="-317500" lvl="1" marL="914400" rtl="0">
              <a:spcBef>
                <a:spcPts val="1600"/>
              </a:spcBef>
              <a:spcAft>
                <a:spcPts val="0"/>
              </a:spcAft>
              <a:buSzPts val="1400"/>
              <a:buAutoNum type="alphaLcPeriod"/>
            </a:pPr>
            <a:r>
              <a:rPr lang="en"/>
              <a:t> me   2   2</a:t>
            </a:r>
            <a:br>
              <a:rPr lang="en"/>
            </a:br>
            <a:r>
              <a:rPr lang="en"/>
              <a:t> Jane   0   1</a:t>
            </a:r>
            <a:br>
              <a:rPr lang="en"/>
            </a:br>
            <a:r>
              <a:rPr lang="en"/>
              <a:t>Julie   1   1</a:t>
            </a:r>
            <a:br>
              <a:rPr lang="en"/>
            </a:br>
            <a:r>
              <a:rPr lang="en"/>
              <a:t>Linda   1   0</a:t>
            </a:r>
            <a:br>
              <a:rPr lang="en"/>
            </a:br>
            <a:r>
              <a:rPr lang="en"/>
              <a:t>likes   0   1</a:t>
            </a:r>
            <a:br>
              <a:rPr lang="en"/>
            </a:br>
            <a:r>
              <a:rPr lang="en"/>
              <a:t>loves   2   1</a:t>
            </a:r>
            <a:br>
              <a:rPr lang="en"/>
            </a:br>
            <a:r>
              <a:rPr lang="en"/>
              <a:t> more   1   1</a:t>
            </a:r>
            <a:br>
              <a:rPr lang="en"/>
            </a:br>
            <a:r>
              <a:rPr lang="en"/>
              <a:t> than   1   1</a:t>
            </a:r>
            <a:endParaRPr/>
          </a:p>
          <a:p>
            <a:pPr indent="0" lvl="0" marL="0">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Cosine Similarity Example Continued</a:t>
            </a:r>
            <a:endParaRPr/>
          </a:p>
          <a:p>
            <a:pPr indent="0" lvl="0" marL="0">
              <a:spcBef>
                <a:spcPts val="0"/>
              </a:spcBef>
              <a:spcAft>
                <a:spcPts val="0"/>
              </a:spcAft>
              <a:buNone/>
            </a:pPr>
            <a:r>
              <a:t/>
            </a:r>
            <a:endParaRPr/>
          </a:p>
        </p:txBody>
      </p:sp>
      <p:sp>
        <p:nvSpPr>
          <p:cNvPr id="243" name="Shape 2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4. </a:t>
            </a:r>
            <a:r>
              <a:rPr lang="en"/>
              <a:t>We are not interested in the words themselves though. We are interested only in those two vertical vectors of counts. For instance, there are two instances of 'me' in each text. We are going to decide how close these two texts are to each other by calculating one function of those two vectors, namely the cosine of the angle between them.</a:t>
            </a:r>
            <a:endParaRPr/>
          </a:p>
          <a:p>
            <a:pPr indent="0" lvl="0" marL="0">
              <a:spcBef>
                <a:spcPts val="1600"/>
              </a:spcBef>
              <a:spcAft>
                <a:spcPts val="0"/>
              </a:spcAft>
              <a:buNone/>
            </a:pPr>
            <a:r>
              <a:rPr lang="en"/>
              <a:t>The two vectors are, again:</a:t>
            </a:r>
            <a:endParaRPr/>
          </a:p>
          <a:p>
            <a:pPr indent="0" lvl="0" marL="0">
              <a:spcBef>
                <a:spcPts val="1600"/>
              </a:spcBef>
              <a:spcAft>
                <a:spcPts val="0"/>
              </a:spcAft>
              <a:buNone/>
            </a:pPr>
            <a:r>
              <a:rPr lang="en"/>
              <a:t>d1: [2, 0, 1, 1, 0, 2, 1, 1]</a:t>
            </a:r>
            <a:br>
              <a:rPr lang="en"/>
            </a:br>
            <a:br>
              <a:rPr lang="en"/>
            </a:br>
            <a:r>
              <a:rPr lang="en"/>
              <a:t>d2: [2, 1, 1, 0, 1, 1, 1, 1]</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 name="Shape 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73" name="Shape 73"/>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Cosine Similarity Example Continued</a:t>
            </a:r>
            <a:endParaRPr/>
          </a:p>
        </p:txBody>
      </p:sp>
      <p:sp>
        <p:nvSpPr>
          <p:cNvPr id="249" name="Shape 249"/>
          <p:cNvSpPr txBox="1"/>
          <p:nvPr>
            <p:ph idx="1" type="body"/>
          </p:nvPr>
        </p:nvSpPr>
        <p:spPr>
          <a:xfrm>
            <a:off x="311700" y="1295400"/>
            <a:ext cx="8832300" cy="3601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 B = (2 * 2) + (0 * 1) + (1 * 1) + (1 * 0) + (0 * 1) + (2 * 1) + (1 * 1) + (1 * 1) = 9</a:t>
            </a:r>
            <a:endParaRPr/>
          </a:p>
          <a:p>
            <a:pPr indent="0" lvl="0" marL="0">
              <a:spcBef>
                <a:spcPts val="1600"/>
              </a:spcBef>
              <a:spcAft>
                <a:spcPts val="0"/>
              </a:spcAft>
              <a:buNone/>
            </a:pPr>
            <a:r>
              <a:rPr lang="en"/>
              <a:t>A . A = sqrt((2 * 2) + (0 * 0) + (1 * 1) + (1 * 1) + (0 * 0) + (2 * 2) + (1 * 1) + (1 * 1)) = sqrt(12) = 3.46</a:t>
            </a:r>
            <a:endParaRPr/>
          </a:p>
          <a:p>
            <a:pPr indent="0" lvl="0" marL="0">
              <a:spcBef>
                <a:spcPts val="1600"/>
              </a:spcBef>
              <a:spcAft>
                <a:spcPts val="0"/>
              </a:spcAft>
              <a:buNone/>
            </a:pPr>
            <a:r>
              <a:rPr lang="en"/>
              <a:t>B . B = sqrt((2 * 2) + (1 * 1) + (1 * 1) + (0 * 0) + (1 * 1) + (1 * 1) + (1 * 1) + (1 * 1)) = sqrt(10) = 3.16</a:t>
            </a:r>
            <a:endParaRPr/>
          </a:p>
          <a:p>
            <a:pPr indent="0" lvl="0" marL="0">
              <a:spcBef>
                <a:spcPts val="1600"/>
              </a:spcBef>
              <a:spcAft>
                <a:spcPts val="0"/>
              </a:spcAft>
              <a:buNone/>
            </a:pPr>
            <a:r>
              <a:rPr lang="en"/>
              <a:t>9 / (3.46 * 3.16) = 0.822</a:t>
            </a:r>
            <a:endParaRPr/>
          </a:p>
          <a:p>
            <a:pPr indent="0" lvl="0" marL="0">
              <a:spcBef>
                <a:spcPts val="1600"/>
              </a:spcBef>
              <a:spcAft>
                <a:spcPts val="0"/>
              </a:spcAft>
              <a:buNone/>
            </a:pPr>
            <a:r>
              <a:rPr lang="en"/>
              <a:t>These vectors are 8-dimensional. A virtue of using cosine similarity is clearly that it converts a question that is beyond human ability to visualise to one that can be.</a:t>
            </a:r>
            <a:endParaRPr/>
          </a:p>
          <a:p>
            <a:pPr indent="0" lvl="0" marL="0">
              <a:spcBef>
                <a:spcPts val="1600"/>
              </a:spcBef>
              <a:spcAft>
                <a:spcPts val="0"/>
              </a:spcAft>
              <a:buNone/>
            </a:pPr>
            <a:r>
              <a:rPr lang="en"/>
              <a:t>In this case you can think of this as the angle of about 35 degrees which is some 'distance' from zero or perfect agreement.</a:t>
            </a:r>
            <a:endParaRPr/>
          </a:p>
          <a:p>
            <a:pPr indent="0" lvl="0" marL="0">
              <a:spcBef>
                <a:spcPts val="1600"/>
              </a:spcBef>
              <a:spcAft>
                <a:spcPts val="1600"/>
              </a:spcAft>
              <a:buNone/>
            </a:pPr>
            <a:r>
              <a:t/>
            </a:r>
            <a:endParaRPr/>
          </a:p>
        </p:txBody>
      </p:sp>
      <p:pic>
        <p:nvPicPr>
          <p:cNvPr id="250" name="Shape 250"/>
          <p:cNvPicPr preferRelativeResize="0"/>
          <p:nvPr/>
        </p:nvPicPr>
        <p:blipFill>
          <a:blip r:embed="rId3">
            <a:alphaModFix/>
          </a:blip>
          <a:stretch>
            <a:fillRect/>
          </a:stretch>
        </p:blipFill>
        <p:spPr>
          <a:xfrm>
            <a:off x="6625725" y="0"/>
            <a:ext cx="2628900" cy="129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Stop Words</a:t>
            </a:r>
            <a:endParaRPr/>
          </a:p>
        </p:txBody>
      </p:sp>
      <p:sp>
        <p:nvSpPr>
          <p:cNvPr id="256" name="Shape 2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Stop words: words which are filtered out before or after processing of natural language text</a:t>
            </a:r>
            <a:endParaRPr/>
          </a:p>
          <a:p>
            <a:pPr indent="-317500" lvl="1" marL="914400" rtl="0">
              <a:spcBef>
                <a:spcPts val="0"/>
              </a:spcBef>
              <a:spcAft>
                <a:spcPts val="0"/>
              </a:spcAft>
              <a:buSzPts val="1400"/>
              <a:buChar char="○"/>
            </a:pPr>
            <a:r>
              <a:rPr lang="en"/>
              <a:t>Usually refers to the most common words in a language</a:t>
            </a:r>
            <a:endParaRPr/>
          </a:p>
          <a:p>
            <a:pPr indent="-317500" lvl="1" marL="914400" rtl="0">
              <a:spcBef>
                <a:spcPts val="0"/>
              </a:spcBef>
              <a:spcAft>
                <a:spcPts val="0"/>
              </a:spcAft>
              <a:buSzPts val="1400"/>
              <a:buChar char="○"/>
            </a:pPr>
            <a:r>
              <a:rPr lang="en"/>
              <a:t>No official list exists</a:t>
            </a:r>
            <a:endParaRPr/>
          </a:p>
          <a:p>
            <a:pPr indent="-342900" lvl="0" marL="457200" rtl="0">
              <a:spcBef>
                <a:spcPts val="0"/>
              </a:spcBef>
              <a:spcAft>
                <a:spcPts val="0"/>
              </a:spcAft>
              <a:buSzPts val="1800"/>
              <a:buChar char="●"/>
            </a:pPr>
            <a:r>
              <a:rPr lang="en"/>
              <a:t>Examples:</a:t>
            </a:r>
            <a:endParaRPr/>
          </a:p>
          <a:p>
            <a:pPr indent="-317500" lvl="1" marL="914400" rtl="0">
              <a:spcBef>
                <a:spcPts val="0"/>
              </a:spcBef>
              <a:spcAft>
                <a:spcPts val="0"/>
              </a:spcAft>
              <a:buSzPts val="1400"/>
              <a:buChar char="○"/>
            </a:pPr>
            <a:r>
              <a:rPr lang="en"/>
              <a:t>The</a:t>
            </a:r>
            <a:endParaRPr/>
          </a:p>
          <a:p>
            <a:pPr indent="-317500" lvl="1" marL="914400" rtl="0">
              <a:spcBef>
                <a:spcPts val="0"/>
              </a:spcBef>
              <a:spcAft>
                <a:spcPts val="0"/>
              </a:spcAft>
              <a:buSzPts val="1400"/>
              <a:buChar char="○"/>
            </a:pPr>
            <a:r>
              <a:rPr lang="en"/>
              <a:t>Is</a:t>
            </a:r>
            <a:endParaRPr/>
          </a:p>
          <a:p>
            <a:pPr indent="-317500" lvl="1" marL="914400" rtl="0">
              <a:spcBef>
                <a:spcPts val="0"/>
              </a:spcBef>
              <a:spcAft>
                <a:spcPts val="0"/>
              </a:spcAft>
              <a:buSzPts val="1400"/>
              <a:buChar char="○"/>
            </a:pPr>
            <a:r>
              <a:rPr lang="en"/>
              <a:t>At</a:t>
            </a:r>
            <a:endParaRPr/>
          </a:p>
          <a:p>
            <a:pPr indent="-317500" lvl="1" marL="914400" rtl="0">
              <a:spcBef>
                <a:spcPts val="0"/>
              </a:spcBef>
              <a:spcAft>
                <a:spcPts val="0"/>
              </a:spcAft>
              <a:buSzPts val="1400"/>
              <a:buChar char="○"/>
            </a:pPr>
            <a:r>
              <a:rPr lang="en"/>
              <a:t>Which</a:t>
            </a:r>
            <a:endParaRPr/>
          </a:p>
          <a:p>
            <a:pPr indent="-317500" lvl="1" marL="914400" rtl="0">
              <a:spcBef>
                <a:spcPts val="0"/>
              </a:spcBef>
              <a:spcAft>
                <a:spcPts val="0"/>
              </a:spcAft>
              <a:buSzPts val="1400"/>
              <a:buChar char="○"/>
            </a:pPr>
            <a:r>
              <a:rPr lang="en"/>
              <a:t>On</a:t>
            </a:r>
            <a:endParaRPr/>
          </a:p>
          <a:p>
            <a:pPr indent="-342900" lvl="0" marL="457200" rtl="0">
              <a:spcBef>
                <a:spcPts val="0"/>
              </a:spcBef>
              <a:spcAft>
                <a:spcPts val="0"/>
              </a:spcAft>
              <a:buSzPts val="1800"/>
              <a:buChar char="●"/>
            </a:pPr>
            <a:r>
              <a:rPr lang="en"/>
              <a:t>Potential Problems:</a:t>
            </a:r>
            <a:endParaRPr/>
          </a:p>
          <a:p>
            <a:pPr indent="-317500" lvl="1" marL="914400" rtl="0">
              <a:spcBef>
                <a:spcPts val="0"/>
              </a:spcBef>
              <a:spcAft>
                <a:spcPts val="0"/>
              </a:spcAft>
              <a:buSzPts val="1400"/>
              <a:buChar char="○"/>
            </a:pPr>
            <a:r>
              <a:rPr lang="en"/>
              <a:t>Searching for words or phrases which use stop words</a:t>
            </a:r>
            <a:endParaRPr/>
          </a:p>
          <a:p>
            <a:pPr indent="-317500" lvl="2" marL="1371600" rtl="0">
              <a:spcBef>
                <a:spcPts val="0"/>
              </a:spcBef>
              <a:spcAft>
                <a:spcPts val="0"/>
              </a:spcAft>
              <a:buSzPts val="1400"/>
              <a:buChar char="■"/>
            </a:pPr>
            <a:r>
              <a:rPr lang="en"/>
              <a:t>“The Who”</a:t>
            </a:r>
            <a:endParaRPr/>
          </a:p>
          <a:p>
            <a:pPr indent="-317500" lvl="2" marL="1371600">
              <a:spcBef>
                <a:spcPts val="0"/>
              </a:spcBef>
              <a:spcAft>
                <a:spcPts val="0"/>
              </a:spcAft>
              <a:buSzPts val="1400"/>
              <a:buChar char="■"/>
            </a:pPr>
            <a:r>
              <a:rPr lang="en"/>
              <a:t>“Take That”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Top Rated Local’s Usage For Word Embeddings</a:t>
            </a:r>
            <a:endParaRPr/>
          </a:p>
        </p:txBody>
      </p:sp>
      <p:sp>
        <p:nvSpPr>
          <p:cNvPr id="262" name="Shape 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Originally Top Rated Local had only sixty categories</a:t>
            </a:r>
            <a:endParaRPr/>
          </a:p>
          <a:p>
            <a:pPr indent="-342900" lvl="0" marL="457200" rtl="0">
              <a:lnSpc>
                <a:spcPct val="200000"/>
              </a:lnSpc>
              <a:spcBef>
                <a:spcPts val="0"/>
              </a:spcBef>
              <a:spcAft>
                <a:spcPts val="0"/>
              </a:spcAft>
              <a:buSzPts val="1800"/>
              <a:buChar char="●"/>
            </a:pPr>
            <a:r>
              <a:rPr lang="en"/>
              <a:t>A user was required to type in an exact match to make a valid search</a:t>
            </a:r>
            <a:endParaRPr/>
          </a:p>
          <a:p>
            <a:pPr indent="-342900" lvl="0" marL="457200" rtl="0">
              <a:lnSpc>
                <a:spcPct val="200000"/>
              </a:lnSpc>
              <a:spcBef>
                <a:spcPts val="0"/>
              </a:spcBef>
              <a:spcAft>
                <a:spcPts val="0"/>
              </a:spcAft>
              <a:buSzPts val="1800"/>
              <a:buChar char="●"/>
            </a:pPr>
            <a:r>
              <a:rPr lang="en"/>
              <a:t>So if a category called “Brewery” existed, typing in “Beer” would be invalid</a:t>
            </a:r>
            <a:endParaRPr/>
          </a:p>
          <a:p>
            <a:pPr indent="-342900" lvl="0" marL="457200">
              <a:lnSpc>
                <a:spcPct val="200000"/>
              </a:lnSpc>
              <a:spcBef>
                <a:spcPts val="0"/>
              </a:spcBef>
              <a:spcAft>
                <a:spcPts val="0"/>
              </a:spcAft>
              <a:buSzPts val="1800"/>
              <a:buChar char="●"/>
            </a:pPr>
            <a:r>
              <a:rPr lang="en"/>
              <a:t>Max and I iterated over every category and produced a list of similar words to improve searchability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Inappropriate Word Generation</a:t>
            </a:r>
            <a:endParaRPr/>
          </a:p>
        </p:txBody>
      </p:sp>
      <p:sp>
        <p:nvSpPr>
          <p:cNvPr id="268" name="Shape 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During the process of generating similar words, we found categories were generating inappropriate words</a:t>
            </a:r>
            <a:endParaRPr/>
          </a:p>
          <a:p>
            <a:pPr indent="-342900" lvl="0" marL="457200" rtl="0">
              <a:lnSpc>
                <a:spcPct val="150000"/>
              </a:lnSpc>
              <a:spcBef>
                <a:spcPts val="0"/>
              </a:spcBef>
              <a:spcAft>
                <a:spcPts val="0"/>
              </a:spcAft>
              <a:buSzPts val="1800"/>
              <a:buChar char="●"/>
            </a:pPr>
            <a:r>
              <a:rPr lang="en"/>
              <a:t>This is due to our project using pre gathered word vectors, which could have been made from any sources on the internet</a:t>
            </a:r>
            <a:endParaRPr/>
          </a:p>
          <a:p>
            <a:pPr indent="-342900" lvl="0" marL="457200" rtl="0">
              <a:lnSpc>
                <a:spcPct val="150000"/>
              </a:lnSpc>
              <a:spcBef>
                <a:spcPts val="0"/>
              </a:spcBef>
              <a:spcAft>
                <a:spcPts val="0"/>
              </a:spcAft>
              <a:buSzPts val="1800"/>
              <a:buChar char="●"/>
            </a:pPr>
            <a:r>
              <a:rPr lang="en"/>
              <a:t>The inappropriate words all were sexual</a:t>
            </a:r>
            <a:endParaRPr/>
          </a:p>
          <a:p>
            <a:pPr indent="-342900" lvl="0" marL="457200" rtl="0">
              <a:lnSpc>
                <a:spcPct val="150000"/>
              </a:lnSpc>
              <a:spcBef>
                <a:spcPts val="0"/>
              </a:spcBef>
              <a:spcAft>
                <a:spcPts val="0"/>
              </a:spcAft>
              <a:buSzPts val="1800"/>
              <a:buChar char="●"/>
            </a:pPr>
            <a:r>
              <a:rPr lang="en"/>
              <a:t>At first we were puzzled how we were going to sensor the words</a:t>
            </a:r>
            <a:endParaRPr/>
          </a:p>
          <a:p>
            <a:pPr indent="-342900" lvl="0" marL="457200" rtl="0">
              <a:lnSpc>
                <a:spcPct val="150000"/>
              </a:lnSpc>
              <a:spcBef>
                <a:spcPts val="0"/>
              </a:spcBef>
              <a:spcAft>
                <a:spcPts val="0"/>
              </a:spcAft>
              <a:buSzPts val="1800"/>
              <a:buChar char="●"/>
            </a:pPr>
            <a:r>
              <a:rPr lang="en"/>
              <a:t>Q: How would you filter inappropriate words?</a:t>
            </a:r>
            <a:endParaRPr/>
          </a:p>
          <a:p>
            <a:pPr indent="-317500" lvl="1" marL="914400" rtl="0">
              <a:lnSpc>
                <a:spcPct val="150000"/>
              </a:lnSpc>
              <a:spcBef>
                <a:spcPts val="0"/>
              </a:spcBef>
              <a:spcAft>
                <a:spcPts val="0"/>
              </a:spcAft>
              <a:buSzPts val="1400"/>
              <a:buChar char="○"/>
            </a:pPr>
            <a:r>
              <a:rPr lang="en"/>
              <a:t>In the end, we simply subtracted “sex” from each vector and got a list of clean similar words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Useful Tools</a:t>
            </a:r>
            <a:endParaRPr/>
          </a:p>
        </p:txBody>
      </p:sp>
      <p:sp>
        <p:nvSpPr>
          <p:cNvPr id="274" name="Shape 2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u="sng">
                <a:solidFill>
                  <a:schemeClr val="hlink"/>
                </a:solidFill>
                <a:hlinkClick r:id="rId3"/>
              </a:rPr>
              <a:t>Spacy</a:t>
            </a:r>
            <a:endParaRPr/>
          </a:p>
          <a:p>
            <a:pPr indent="-317500" lvl="1" marL="914400" rtl="0">
              <a:spcBef>
                <a:spcPts val="0"/>
              </a:spcBef>
              <a:spcAft>
                <a:spcPts val="0"/>
              </a:spcAft>
              <a:buSzPts val="1400"/>
              <a:buChar char="○"/>
            </a:pPr>
            <a:r>
              <a:rPr lang="en"/>
              <a:t>easy mode</a:t>
            </a:r>
            <a:endParaRPr/>
          </a:p>
          <a:p>
            <a:pPr indent="-317500" lvl="1" marL="914400" rtl="0">
              <a:spcBef>
                <a:spcPts val="0"/>
              </a:spcBef>
              <a:spcAft>
                <a:spcPts val="0"/>
              </a:spcAft>
              <a:buSzPts val="1400"/>
              <a:buChar char="○"/>
            </a:pPr>
            <a:r>
              <a:rPr lang="en"/>
              <a:t>Vectors, cosine similarity, entities and vocabulary</a:t>
            </a:r>
            <a:endParaRPr/>
          </a:p>
          <a:p>
            <a:pPr indent="-342900" lvl="0" marL="457200" rtl="0">
              <a:spcBef>
                <a:spcPts val="0"/>
              </a:spcBef>
              <a:spcAft>
                <a:spcPts val="0"/>
              </a:spcAft>
              <a:buSzPts val="1800"/>
              <a:buChar char="●"/>
            </a:pPr>
            <a:r>
              <a:rPr lang="en" u="sng">
                <a:solidFill>
                  <a:schemeClr val="hlink"/>
                </a:solidFill>
                <a:hlinkClick r:id="rId4"/>
              </a:rPr>
              <a:t>Gensim</a:t>
            </a:r>
            <a:endParaRPr/>
          </a:p>
          <a:p>
            <a:pPr indent="-317500" lvl="1" marL="914400" rtl="0">
              <a:spcBef>
                <a:spcPts val="0"/>
              </a:spcBef>
              <a:spcAft>
                <a:spcPts val="0"/>
              </a:spcAft>
              <a:buSzPts val="1400"/>
              <a:buChar char="○"/>
            </a:pPr>
            <a:r>
              <a:rPr lang="en"/>
              <a:t>Harder, yet more powerful</a:t>
            </a:r>
            <a:endParaRPr/>
          </a:p>
          <a:p>
            <a:pPr indent="-317500" lvl="1" marL="914400" rtl="0">
              <a:spcBef>
                <a:spcPts val="0"/>
              </a:spcBef>
              <a:spcAft>
                <a:spcPts val="0"/>
              </a:spcAft>
              <a:buSzPts val="1400"/>
              <a:buChar char="○"/>
            </a:pPr>
            <a:r>
              <a:rPr lang="en"/>
              <a:t>Vectors, cosine similarity and more</a:t>
            </a:r>
            <a:endParaRPr/>
          </a:p>
          <a:p>
            <a:pPr indent="-342900" lvl="0" marL="457200" rtl="0">
              <a:spcBef>
                <a:spcPts val="0"/>
              </a:spcBef>
              <a:spcAft>
                <a:spcPts val="0"/>
              </a:spcAft>
              <a:buSzPts val="1800"/>
              <a:buChar char="●"/>
            </a:pPr>
            <a:r>
              <a:rPr lang="en" u="sng">
                <a:solidFill>
                  <a:schemeClr val="hlink"/>
                </a:solidFill>
                <a:hlinkClick r:id="rId5"/>
              </a:rPr>
              <a:t>NLTK</a:t>
            </a:r>
            <a:endParaRPr/>
          </a:p>
          <a:p>
            <a:pPr indent="-317500" lvl="1" marL="914400" rtl="0">
              <a:spcBef>
                <a:spcPts val="0"/>
              </a:spcBef>
              <a:spcAft>
                <a:spcPts val="0"/>
              </a:spcAft>
              <a:buSzPts val="1400"/>
              <a:buChar char="○"/>
            </a:pPr>
            <a:r>
              <a:rPr lang="en"/>
              <a:t>Linguistics giving subjective value</a:t>
            </a:r>
            <a:endParaRPr/>
          </a:p>
          <a:p>
            <a:pPr indent="-342900" lvl="0" marL="457200" rtl="0">
              <a:spcBef>
                <a:spcPts val="0"/>
              </a:spcBef>
              <a:spcAft>
                <a:spcPts val="0"/>
              </a:spcAft>
              <a:buSzPts val="1800"/>
              <a:buChar char="●"/>
            </a:pPr>
            <a:r>
              <a:rPr lang="en" u="sng">
                <a:solidFill>
                  <a:schemeClr val="hlink"/>
                </a:solidFill>
                <a:hlinkClick r:id="rId6"/>
              </a:rPr>
              <a:t>https://projector.tensorflow.org/</a:t>
            </a:r>
            <a:endParaRPr/>
          </a:p>
          <a:p>
            <a:pPr indent="-317500" lvl="1" marL="914400" rtl="0">
              <a:spcBef>
                <a:spcPts val="0"/>
              </a:spcBef>
              <a:spcAft>
                <a:spcPts val="0"/>
              </a:spcAft>
              <a:buSzPts val="1400"/>
              <a:buChar char="○"/>
            </a:pPr>
            <a:r>
              <a:rPr lang="en"/>
              <a:t>Supah cooool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References</a:t>
            </a:r>
            <a:endParaRPr/>
          </a:p>
        </p:txBody>
      </p:sp>
      <p:sp>
        <p:nvSpPr>
          <p:cNvPr id="280" name="Shape 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Image: </a:t>
            </a:r>
            <a:r>
              <a:rPr lang="en" u="sng">
                <a:solidFill>
                  <a:schemeClr val="hlink"/>
                </a:solidFill>
                <a:hlinkClick r:id="rId3"/>
              </a:rPr>
              <a:t>https://qph.fs.quoracdn.net/main-qimg-3e812fd164a08f5e4f195000fecf988f</a:t>
            </a:r>
            <a:endParaRPr/>
          </a:p>
          <a:p>
            <a:pPr indent="-342900" lvl="0" marL="457200" rtl="0">
              <a:spcBef>
                <a:spcPts val="0"/>
              </a:spcBef>
              <a:spcAft>
                <a:spcPts val="0"/>
              </a:spcAft>
              <a:buSzPts val="1800"/>
              <a:buChar char="●"/>
            </a:pPr>
            <a:r>
              <a:rPr lang="en" u="sng">
                <a:solidFill>
                  <a:schemeClr val="hlink"/>
                </a:solidFill>
                <a:hlinkClick r:id="rId4"/>
              </a:rPr>
              <a:t>http://p.migdal.pl/2017/01/06/king-man-woman-queen-why.html</a:t>
            </a:r>
            <a:r>
              <a:rPr lang="en"/>
              <a:t> </a:t>
            </a:r>
            <a:endParaRPr/>
          </a:p>
          <a:p>
            <a:pPr indent="-342900" lvl="0" marL="457200" rtl="0">
              <a:spcBef>
                <a:spcPts val="0"/>
              </a:spcBef>
              <a:spcAft>
                <a:spcPts val="0"/>
              </a:spcAft>
              <a:buSzPts val="1800"/>
              <a:buChar char="●"/>
            </a:pPr>
            <a:r>
              <a:rPr lang="en" u="sng">
                <a:solidFill>
                  <a:schemeClr val="hlink"/>
                </a:solidFill>
                <a:hlinkClick r:id="rId5"/>
              </a:rPr>
              <a:t>https://medium.com/ai-society/jkljlj-7d6e699895c4</a:t>
            </a:r>
            <a:endParaRPr/>
          </a:p>
          <a:p>
            <a:pPr indent="-342900" lvl="0" marL="457200" rtl="0">
              <a:spcBef>
                <a:spcPts val="0"/>
              </a:spcBef>
              <a:spcAft>
                <a:spcPts val="0"/>
              </a:spcAft>
              <a:buSzPts val="1800"/>
              <a:buChar char="●"/>
            </a:pPr>
            <a:r>
              <a:rPr lang="en" u="sng">
                <a:solidFill>
                  <a:schemeClr val="hlink"/>
                </a:solidFill>
                <a:hlinkClick r:id="rId6"/>
              </a:rPr>
              <a:t>https://www.quora.com/What-is-word-embedding-in-deep-learning</a:t>
            </a:r>
            <a:endParaRPr/>
          </a:p>
          <a:p>
            <a:pPr indent="-342900" lvl="0" marL="457200" rtl="0">
              <a:spcBef>
                <a:spcPts val="0"/>
              </a:spcBef>
              <a:spcAft>
                <a:spcPts val="0"/>
              </a:spcAft>
              <a:buSzPts val="1800"/>
              <a:buChar char="●"/>
            </a:pPr>
            <a:r>
              <a:rPr lang="en" u="sng">
                <a:solidFill>
                  <a:schemeClr val="hlink"/>
                </a:solidFill>
                <a:hlinkClick r:id="rId7"/>
              </a:rPr>
              <a:t>https://en.wikipedia.org/wiki/Stop_words</a:t>
            </a:r>
            <a:endParaRPr/>
          </a:p>
          <a:p>
            <a:pPr indent="-342900" lvl="0" marL="457200" rtl="0">
              <a:spcBef>
                <a:spcPts val="0"/>
              </a:spcBef>
              <a:spcAft>
                <a:spcPts val="0"/>
              </a:spcAft>
              <a:buSzPts val="1800"/>
              <a:buChar char="●"/>
            </a:pPr>
            <a:r>
              <a:rPr lang="en" u="sng">
                <a:solidFill>
                  <a:schemeClr val="hlink"/>
                </a:solidFill>
                <a:hlinkClick r:id="rId8"/>
              </a:rPr>
              <a:t>https://www.quora.com/Is-cosine-similarity-effective</a:t>
            </a:r>
            <a:r>
              <a:rPr lang="en"/>
              <a:t> </a:t>
            </a:r>
            <a:endParaRPr/>
          </a:p>
          <a:p>
            <a:pPr indent="-342900" lvl="0" marL="457200">
              <a:spcBef>
                <a:spcPts val="0"/>
              </a:spcBef>
              <a:spcAft>
                <a:spcPts val="0"/>
              </a:spcAft>
              <a:buSzPts val="1800"/>
              <a:buChar char="●"/>
            </a:pPr>
            <a:r>
              <a:rPr lang="en" u="sng">
                <a:solidFill>
                  <a:schemeClr val="hlink"/>
                </a:solidFill>
                <a:hlinkClick r:id="rId9"/>
              </a:rPr>
              <a:t>https://stackoverflow.com/a/1750187/1983957</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0" name="Shape 80"/>
          <p:cNvPicPr preferRelativeResize="0"/>
          <p:nvPr/>
        </p:nvPicPr>
        <p:blipFill>
          <a:blip r:embed="rId3">
            <a:alphaModFix/>
          </a:blip>
          <a:stretch>
            <a:fillRect/>
          </a:stretch>
        </p:blipFill>
        <p:spPr>
          <a:xfrm>
            <a:off x="152400" y="152400"/>
            <a:ext cx="2722929" cy="4838697"/>
          </a:xfrm>
          <a:prstGeom prst="rect">
            <a:avLst/>
          </a:prstGeom>
          <a:noFill/>
          <a:ln>
            <a:noFill/>
          </a:ln>
        </p:spPr>
      </p:pic>
      <p:pic>
        <p:nvPicPr>
          <p:cNvPr id="81" name="Shape 81"/>
          <p:cNvPicPr preferRelativeResize="0"/>
          <p:nvPr/>
        </p:nvPicPr>
        <p:blipFill>
          <a:blip r:embed="rId4">
            <a:alphaModFix/>
          </a:blip>
          <a:stretch>
            <a:fillRect/>
          </a:stretch>
        </p:blipFill>
        <p:spPr>
          <a:xfrm>
            <a:off x="3027729" y="152400"/>
            <a:ext cx="2722929" cy="4838697"/>
          </a:xfrm>
          <a:prstGeom prst="rect">
            <a:avLst/>
          </a:prstGeom>
          <a:noFill/>
          <a:ln>
            <a:noFill/>
          </a:ln>
        </p:spPr>
      </p:pic>
      <p:pic>
        <p:nvPicPr>
          <p:cNvPr id="82" name="Shape 82"/>
          <p:cNvPicPr preferRelativeResize="0"/>
          <p:nvPr/>
        </p:nvPicPr>
        <p:blipFill>
          <a:blip r:embed="rId5">
            <a:alphaModFix/>
          </a:blip>
          <a:stretch>
            <a:fillRect/>
          </a:stretch>
        </p:blipFill>
        <p:spPr>
          <a:xfrm>
            <a:off x="5903058" y="152400"/>
            <a:ext cx="2722929" cy="4838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8" name="Shape 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89" name="Shape 89"/>
          <p:cNvPicPr preferRelativeResize="0"/>
          <p:nvPr/>
        </p:nvPicPr>
        <p:blipFill>
          <a:blip r:embed="rId3">
            <a:alphaModFix/>
          </a:blip>
          <a:stretch>
            <a:fillRect/>
          </a:stretch>
        </p:blipFill>
        <p:spPr>
          <a:xfrm>
            <a:off x="152400" y="152400"/>
            <a:ext cx="2722929" cy="4838697"/>
          </a:xfrm>
          <a:prstGeom prst="rect">
            <a:avLst/>
          </a:prstGeom>
          <a:noFill/>
          <a:ln>
            <a:noFill/>
          </a:ln>
        </p:spPr>
      </p:pic>
      <p:pic>
        <p:nvPicPr>
          <p:cNvPr id="90" name="Shape 90"/>
          <p:cNvPicPr preferRelativeResize="0"/>
          <p:nvPr/>
        </p:nvPicPr>
        <p:blipFill>
          <a:blip r:embed="rId4">
            <a:alphaModFix/>
          </a:blip>
          <a:stretch>
            <a:fillRect/>
          </a:stretch>
        </p:blipFill>
        <p:spPr>
          <a:xfrm>
            <a:off x="3027729" y="152400"/>
            <a:ext cx="2722929" cy="4838697"/>
          </a:xfrm>
          <a:prstGeom prst="rect">
            <a:avLst/>
          </a:prstGeom>
          <a:noFill/>
          <a:ln>
            <a:noFill/>
          </a:ln>
        </p:spPr>
      </p:pic>
      <p:pic>
        <p:nvPicPr>
          <p:cNvPr id="91" name="Shape 91"/>
          <p:cNvPicPr preferRelativeResize="0"/>
          <p:nvPr/>
        </p:nvPicPr>
        <p:blipFill>
          <a:blip r:embed="rId5">
            <a:alphaModFix/>
          </a:blip>
          <a:stretch>
            <a:fillRect/>
          </a:stretch>
        </p:blipFill>
        <p:spPr>
          <a:xfrm>
            <a:off x="5903058" y="152400"/>
            <a:ext cx="2722929" cy="48386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 (Madwire)</a:t>
            </a:r>
            <a:endParaRPr/>
          </a:p>
        </p:txBody>
      </p:sp>
      <p:sp>
        <p:nvSpPr>
          <p:cNvPr id="97" name="Shape 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AutoNum type="arabicPeriod"/>
            </a:pPr>
            <a:r>
              <a:rPr lang="en"/>
              <a:t>Theory Presentation (30 minutes)</a:t>
            </a:r>
            <a:endParaRPr/>
          </a:p>
          <a:p>
            <a:pPr indent="-317500" lvl="1" marL="914400" rtl="0">
              <a:lnSpc>
                <a:spcPct val="200000"/>
              </a:lnSpc>
              <a:spcBef>
                <a:spcPts val="0"/>
              </a:spcBef>
              <a:spcAft>
                <a:spcPts val="0"/>
              </a:spcAft>
              <a:buSzPts val="1400"/>
              <a:buAutoNum type="alphaLcPeriod"/>
            </a:pPr>
            <a:r>
              <a:rPr lang="en"/>
              <a:t>Why / how this stuff works</a:t>
            </a:r>
            <a:endParaRPr/>
          </a:p>
          <a:p>
            <a:pPr indent="-342900" lvl="0" marL="457200" rtl="0">
              <a:lnSpc>
                <a:spcPct val="200000"/>
              </a:lnSpc>
              <a:spcBef>
                <a:spcPts val="0"/>
              </a:spcBef>
              <a:spcAft>
                <a:spcPts val="0"/>
              </a:spcAft>
              <a:buSzPts val="1800"/>
              <a:buAutoNum type="arabicPeriod"/>
            </a:pPr>
            <a:r>
              <a:rPr lang="en"/>
              <a:t>Implementation Presentation (30 minutes)</a:t>
            </a:r>
            <a:endParaRPr/>
          </a:p>
          <a:p>
            <a:pPr indent="-317500" lvl="1" marL="914400" rtl="0">
              <a:lnSpc>
                <a:spcPct val="200000"/>
              </a:lnSpc>
              <a:spcBef>
                <a:spcPts val="0"/>
              </a:spcBef>
              <a:spcAft>
                <a:spcPts val="0"/>
              </a:spcAft>
              <a:buSzPts val="1400"/>
              <a:buAutoNum type="alphaLcPeriod"/>
            </a:pPr>
            <a:r>
              <a:rPr lang="en"/>
              <a:t>How to use this stuff in a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 (DS Meetup)</a:t>
            </a:r>
            <a:endParaRPr/>
          </a:p>
        </p:txBody>
      </p:sp>
      <p:sp>
        <p:nvSpPr>
          <p:cNvPr id="103" name="Shape 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AutoNum type="arabicPeriod"/>
            </a:pPr>
            <a:r>
              <a:rPr lang="en"/>
              <a:t>Theory Presentation (20 minutes)</a:t>
            </a:r>
            <a:endParaRPr/>
          </a:p>
          <a:p>
            <a:pPr indent="-317500" lvl="1" marL="914400" rtl="0">
              <a:lnSpc>
                <a:spcPct val="200000"/>
              </a:lnSpc>
              <a:spcBef>
                <a:spcPts val="0"/>
              </a:spcBef>
              <a:spcAft>
                <a:spcPts val="0"/>
              </a:spcAft>
              <a:buSzPts val="1400"/>
              <a:buAutoNum type="alphaLcPeriod"/>
            </a:pPr>
            <a:r>
              <a:rPr lang="en"/>
              <a:t>Why / how this stuff works</a:t>
            </a:r>
            <a:endParaRPr/>
          </a:p>
          <a:p>
            <a:pPr indent="-342900" lvl="0" marL="457200" rtl="0">
              <a:lnSpc>
                <a:spcPct val="200000"/>
              </a:lnSpc>
              <a:spcBef>
                <a:spcPts val="0"/>
              </a:spcBef>
              <a:spcAft>
                <a:spcPts val="0"/>
              </a:spcAft>
              <a:buSzPts val="1800"/>
              <a:buAutoNum type="arabicPeriod"/>
            </a:pPr>
            <a:r>
              <a:rPr lang="en"/>
              <a:t>Implementation Presentation (20 minutes)</a:t>
            </a:r>
            <a:endParaRPr/>
          </a:p>
          <a:p>
            <a:pPr indent="-317500" lvl="1" marL="914400" rtl="0">
              <a:lnSpc>
                <a:spcPct val="200000"/>
              </a:lnSpc>
              <a:spcBef>
                <a:spcPts val="0"/>
              </a:spcBef>
              <a:spcAft>
                <a:spcPts val="0"/>
              </a:spcAft>
              <a:buSzPts val="1400"/>
              <a:buAutoNum type="alphaLcPeriod"/>
            </a:pPr>
            <a:r>
              <a:rPr lang="en"/>
              <a:t>How to use this stuff in a project</a:t>
            </a:r>
            <a:endParaRPr/>
          </a:p>
          <a:p>
            <a:pPr indent="-342900" lvl="0" marL="457200" rtl="0">
              <a:lnSpc>
                <a:spcPct val="200000"/>
              </a:lnSpc>
              <a:spcBef>
                <a:spcPts val="0"/>
              </a:spcBef>
              <a:spcAft>
                <a:spcPts val="0"/>
              </a:spcAft>
              <a:buSzPts val="1800"/>
              <a:buAutoNum type="arabicPeriod"/>
            </a:pPr>
            <a:r>
              <a:rPr lang="en"/>
              <a:t>Personal Exploration (20 minutes)</a:t>
            </a:r>
            <a:endParaRPr/>
          </a:p>
          <a:p>
            <a:pPr indent="-317500" lvl="1" marL="914400" rtl="0">
              <a:lnSpc>
                <a:spcPct val="200000"/>
              </a:lnSpc>
              <a:spcBef>
                <a:spcPts val="0"/>
              </a:spcBef>
              <a:spcAft>
                <a:spcPts val="0"/>
              </a:spcAft>
              <a:buSzPts val="1400"/>
              <a:buAutoNum type="alphaLcPeriod"/>
            </a:pPr>
            <a:r>
              <a:rPr lang="en"/>
              <a:t>Practice using this stuff in 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Vocab</a:t>
            </a:r>
            <a:endParaRPr/>
          </a:p>
        </p:txBody>
      </p:sp>
      <p:sp>
        <p:nvSpPr>
          <p:cNvPr id="109" name="Shape 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Document:</a:t>
            </a:r>
            <a:endParaRPr/>
          </a:p>
          <a:p>
            <a:pPr indent="-317500" lvl="1" marL="914400" rtl="0">
              <a:lnSpc>
                <a:spcPct val="200000"/>
              </a:lnSpc>
              <a:spcBef>
                <a:spcPts val="0"/>
              </a:spcBef>
              <a:spcAft>
                <a:spcPts val="0"/>
              </a:spcAft>
              <a:buSzPts val="1400"/>
              <a:buChar char="○"/>
            </a:pPr>
            <a:r>
              <a:rPr lang="en"/>
              <a:t>A single collection of words</a:t>
            </a:r>
            <a:endParaRPr/>
          </a:p>
          <a:p>
            <a:pPr indent="-317500" lvl="2" marL="1371600" rtl="0">
              <a:lnSpc>
                <a:spcPct val="200000"/>
              </a:lnSpc>
              <a:spcBef>
                <a:spcPts val="0"/>
              </a:spcBef>
              <a:spcAft>
                <a:spcPts val="0"/>
              </a:spcAft>
              <a:buSzPts val="1400"/>
              <a:buChar char="■"/>
            </a:pPr>
            <a:r>
              <a:rPr lang="en"/>
              <a:t>Examples:</a:t>
            </a:r>
            <a:endParaRPr/>
          </a:p>
          <a:p>
            <a:pPr indent="-317500" lvl="3" marL="1828800" rtl="0">
              <a:lnSpc>
                <a:spcPct val="200000"/>
              </a:lnSpc>
              <a:spcBef>
                <a:spcPts val="0"/>
              </a:spcBef>
              <a:spcAft>
                <a:spcPts val="0"/>
              </a:spcAft>
              <a:buSzPts val="1400"/>
              <a:buChar char="●"/>
            </a:pPr>
            <a:r>
              <a:rPr lang="en"/>
              <a:t>Books</a:t>
            </a:r>
            <a:endParaRPr/>
          </a:p>
          <a:p>
            <a:pPr indent="-317500" lvl="3" marL="1828800" rtl="0">
              <a:lnSpc>
                <a:spcPct val="200000"/>
              </a:lnSpc>
              <a:spcBef>
                <a:spcPts val="0"/>
              </a:spcBef>
              <a:spcAft>
                <a:spcPts val="0"/>
              </a:spcAft>
              <a:buSzPts val="1400"/>
              <a:buChar char="●"/>
            </a:pPr>
            <a:r>
              <a:rPr lang="en"/>
              <a:t>Blog posts</a:t>
            </a:r>
            <a:endParaRPr/>
          </a:p>
          <a:p>
            <a:pPr indent="-317500" lvl="3" marL="1828800" rtl="0">
              <a:lnSpc>
                <a:spcPct val="200000"/>
              </a:lnSpc>
              <a:spcBef>
                <a:spcPts val="0"/>
              </a:spcBef>
              <a:spcAft>
                <a:spcPts val="0"/>
              </a:spcAft>
              <a:buSzPts val="1400"/>
              <a:buChar char="●"/>
            </a:pPr>
            <a:r>
              <a:rPr lang="en"/>
              <a:t>CNN article</a:t>
            </a:r>
            <a:endParaRPr/>
          </a:p>
          <a:p>
            <a:pPr indent="-342900" lvl="0" marL="457200" rtl="0">
              <a:lnSpc>
                <a:spcPct val="200000"/>
              </a:lnSpc>
              <a:spcBef>
                <a:spcPts val="0"/>
              </a:spcBef>
              <a:spcAft>
                <a:spcPts val="0"/>
              </a:spcAft>
              <a:buSzPts val="1800"/>
              <a:buChar char="●"/>
            </a:pPr>
            <a:r>
              <a:rPr lang="en"/>
              <a:t>Corpus:</a:t>
            </a:r>
            <a:endParaRPr/>
          </a:p>
          <a:p>
            <a:pPr indent="-317500" lvl="1" marL="914400">
              <a:lnSpc>
                <a:spcPct val="200000"/>
              </a:lnSpc>
              <a:spcBef>
                <a:spcPts val="0"/>
              </a:spcBef>
              <a:spcAft>
                <a:spcPts val="0"/>
              </a:spcAft>
              <a:buSzPts val="1400"/>
              <a:buChar char="○"/>
            </a:pPr>
            <a:r>
              <a:rPr lang="en"/>
              <a:t>A collection of documents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Now For Some Jokes</a:t>
            </a:r>
            <a:endParaRPr/>
          </a:p>
        </p:txBody>
      </p:sp>
      <p:sp>
        <p:nvSpPr>
          <p:cNvPr id="115" name="Shape 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I like my </a:t>
            </a:r>
            <a:r>
              <a:rPr lang="en" u="sng"/>
              <a:t>coffee</a:t>
            </a:r>
            <a:r>
              <a:rPr lang="en"/>
              <a:t> like I like my </a:t>
            </a:r>
            <a:r>
              <a:rPr lang="en" u="sng"/>
              <a:t>wars</a:t>
            </a:r>
            <a:r>
              <a:rPr lang="en"/>
              <a:t>, </a:t>
            </a:r>
            <a:r>
              <a:rPr b="1" lang="en"/>
              <a:t>cold</a:t>
            </a:r>
            <a:endParaRPr b="1"/>
          </a:p>
          <a:p>
            <a:pPr indent="-342900" lvl="0" marL="457200" rtl="0">
              <a:lnSpc>
                <a:spcPct val="200000"/>
              </a:lnSpc>
              <a:spcBef>
                <a:spcPts val="0"/>
              </a:spcBef>
              <a:spcAft>
                <a:spcPts val="0"/>
              </a:spcAft>
              <a:buSzPts val="1800"/>
              <a:buChar char="●"/>
            </a:pPr>
            <a:r>
              <a:rPr lang="en"/>
              <a:t>I like my </a:t>
            </a:r>
            <a:r>
              <a:rPr lang="en" u="sng"/>
              <a:t>boys</a:t>
            </a:r>
            <a:r>
              <a:rPr lang="en"/>
              <a:t> like I like my </a:t>
            </a:r>
            <a:r>
              <a:rPr lang="en" u="sng"/>
              <a:t>sectors</a:t>
            </a:r>
            <a:r>
              <a:rPr lang="en"/>
              <a:t>, </a:t>
            </a:r>
            <a:r>
              <a:rPr b="1" lang="en"/>
              <a:t>bad</a:t>
            </a:r>
            <a:endParaRPr b="1"/>
          </a:p>
          <a:p>
            <a:pPr indent="-342900" lvl="0" marL="457200">
              <a:lnSpc>
                <a:spcPct val="200000"/>
              </a:lnSpc>
              <a:spcBef>
                <a:spcPts val="0"/>
              </a:spcBef>
              <a:spcAft>
                <a:spcPts val="0"/>
              </a:spcAft>
              <a:buSzPts val="1800"/>
              <a:buChar char="●"/>
            </a:pPr>
            <a:r>
              <a:rPr lang="en"/>
              <a:t>I like my </a:t>
            </a:r>
            <a:r>
              <a:rPr lang="en" u="sng"/>
              <a:t>relationships</a:t>
            </a:r>
            <a:r>
              <a:rPr lang="en"/>
              <a:t> like I like my </a:t>
            </a:r>
            <a:r>
              <a:rPr lang="en" u="sng"/>
              <a:t>source</a:t>
            </a:r>
            <a:r>
              <a:rPr lang="en"/>
              <a:t>, </a:t>
            </a:r>
            <a:r>
              <a:rPr b="1" lang="en"/>
              <a:t>open</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